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5" r:id="rId5"/>
    <p:sldId id="286" r:id="rId6"/>
    <p:sldId id="275" r:id="rId7"/>
    <p:sldId id="276" r:id="rId8"/>
    <p:sldId id="277" r:id="rId9"/>
    <p:sldId id="283" r:id="rId10"/>
    <p:sldId id="280" r:id="rId11"/>
    <p:sldId id="281" r:id="rId12"/>
    <p:sldId id="282" r:id="rId13"/>
    <p:sldId id="284" r:id="rId14"/>
    <p:sldId id="262" r:id="rId15"/>
    <p:sldId id="269" r:id="rId16"/>
    <p:sldId id="278" r:id="rId17"/>
    <p:sldId id="279" r:id="rId18"/>
    <p:sldId id="287" r:id="rId19"/>
    <p:sldId id="288" r:id="rId20"/>
    <p:sldId id="264" r:id="rId21"/>
    <p:sldId id="273" r:id="rId22"/>
    <p:sldId id="274" r:id="rId23"/>
    <p:sldId id="289" r:id="rId24"/>
    <p:sldId id="267" r:id="rId25"/>
  </p:sldIdLst>
  <p:sldSz cx="13817600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BB"/>
    <a:srgbClr val="268BD2"/>
    <a:srgbClr val="FA2812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5" autoAdjust="0"/>
  </p:normalViewPr>
  <p:slideViewPr>
    <p:cSldViewPr>
      <p:cViewPr>
        <p:scale>
          <a:sx n="75" d="100"/>
          <a:sy n="75" d="100"/>
        </p:scale>
        <p:origin x="312" y="54"/>
      </p:cViewPr>
      <p:guideLst>
        <p:guide orient="horz" pos="2160"/>
        <p:guide pos="36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5F772-FDFE-4FB7-AFF2-8F19702E6BFD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15950" y="1363663"/>
            <a:ext cx="6540500" cy="3679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3DA97-7246-4D90-A459-81671CC35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7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~~~</a:t>
            </a:r>
          </a:p>
          <a:p>
            <a:r>
              <a:rPr lang="ko-KR" altLang="en-US" dirty="0"/>
              <a:t>저희 프로젝트 이름은 </a:t>
            </a:r>
            <a:r>
              <a:rPr lang="en-US" altLang="ko-KR" dirty="0"/>
              <a:t>ping to pong </a:t>
            </a:r>
            <a:r>
              <a:rPr lang="ko-KR" altLang="en-US" dirty="0"/>
              <a:t>줄여서 </a:t>
            </a:r>
            <a:r>
              <a:rPr lang="en-US" altLang="ko-KR" dirty="0"/>
              <a:t>P2P 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서버에 쓰레드 끼리 통신할 때는 </a:t>
            </a:r>
            <a:r>
              <a:rPr lang="en-US" altLang="ko-KR" dirty="0"/>
              <a:t>global variable</a:t>
            </a:r>
            <a:r>
              <a:rPr lang="ko-KR" altLang="en-US" dirty="0"/>
              <a:t>을 이용해서 서로 데이터를 주고 받습니다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global </a:t>
            </a:r>
            <a:r>
              <a:rPr lang="en-US" altLang="ko-KR" dirty="0" err="1"/>
              <a:t>variabl</a:t>
            </a:r>
            <a:r>
              <a:rPr lang="ko-KR" altLang="en-US" dirty="0"/>
              <a:t>은 </a:t>
            </a:r>
            <a:r>
              <a:rPr lang="en-US" altLang="ko-KR" dirty="0" err="1"/>
              <a:t>sharedata</a:t>
            </a:r>
            <a:r>
              <a:rPr lang="ko-KR" altLang="en-US" dirty="0"/>
              <a:t>라는 형식으로 되어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개의 쓰레드가 하나의 변수에 접근하기 때문에 아래의 예시코드처럼 쓰레드 </a:t>
            </a:r>
            <a:r>
              <a:rPr lang="ko-KR" altLang="en-US" dirty="0" err="1"/>
              <a:t>락을</a:t>
            </a:r>
            <a:r>
              <a:rPr lang="ko-KR" altLang="en-US" dirty="0"/>
              <a:t> 사용합니다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0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P2P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개의 페이지로 구성되어 있고 각각 화면마다 서버와 주고받는 정보가 다릅니다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5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메인 화면은 게임을 처음 시작하면 보는 화면입니다</a:t>
            </a:r>
            <a:endParaRPr lang="en-US" altLang="ko-KR" dirty="0"/>
          </a:p>
          <a:p>
            <a:r>
              <a:rPr lang="ko-KR" altLang="en-US" dirty="0"/>
              <a:t>여기서 게임 시작과 나가기를 고를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화면에서는 서버와 첫번째 단계의 커뮤니케이션을 하는데</a:t>
            </a:r>
            <a:endParaRPr lang="en-US" altLang="ko-KR" dirty="0"/>
          </a:p>
          <a:p>
            <a:r>
              <a:rPr lang="ko-KR" altLang="en-US" dirty="0"/>
              <a:t>내가 </a:t>
            </a:r>
            <a:r>
              <a:rPr lang="ko-KR" altLang="en-US" dirty="0" err="1"/>
              <a:t>몇번째</a:t>
            </a:r>
            <a:r>
              <a:rPr lang="ko-KR" altLang="en-US" dirty="0"/>
              <a:t> 플레이어인지 서버에서 정보를 받고</a:t>
            </a:r>
            <a:endParaRPr lang="en-US" altLang="ko-KR" dirty="0"/>
          </a:p>
          <a:p>
            <a:r>
              <a:rPr lang="ko-KR" altLang="en-US" dirty="0"/>
              <a:t>플레이 버튼을 누르면 게임을 시작했다고 데이터를 서버로 보냅니다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821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시작을 누르면 나오면 화면입니다</a:t>
            </a:r>
            <a:endParaRPr lang="en-US" altLang="ko-KR" dirty="0"/>
          </a:p>
          <a:p>
            <a:r>
              <a:rPr lang="ko-KR" altLang="en-US" dirty="0"/>
              <a:t>상대방이 서버에 연결할 때까지 대기하고</a:t>
            </a:r>
            <a:endParaRPr lang="en-US" altLang="ko-KR" dirty="0"/>
          </a:p>
          <a:p>
            <a:r>
              <a:rPr lang="ko-KR" altLang="en-US" dirty="0"/>
              <a:t>상대방이 연결되면 다음으로 넘어갑니다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5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상대방과 소통하고 게임을 시작할 준비가 되었는지 확인하는 페이지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상대방이 레디 하였으면 상대방 프로필에 </a:t>
            </a:r>
            <a:r>
              <a:rPr lang="en-US" altLang="ko-KR" dirty="0"/>
              <a:t>ready!</a:t>
            </a:r>
            <a:r>
              <a:rPr lang="ko-KR" altLang="en-US" dirty="0"/>
              <a:t>가 나옵니다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ready</a:t>
            </a:r>
            <a:r>
              <a:rPr lang="ko-KR" altLang="en-US" dirty="0"/>
              <a:t>가 들어간 변수를 통해 알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쓰레드를 이용해서 상대방의 채팅과 레디 상태를 화면에 바로 보여줍니다</a:t>
            </a:r>
            <a:endParaRPr lang="en-US" altLang="ko-KR" dirty="0"/>
          </a:p>
          <a:p>
            <a:r>
              <a:rPr lang="ko-KR" altLang="en-US" dirty="0" err="1"/>
              <a:t>채팅할때는</a:t>
            </a:r>
            <a:r>
              <a:rPr lang="ko-KR" altLang="en-US" dirty="0"/>
              <a:t> </a:t>
            </a:r>
            <a:r>
              <a:rPr lang="en-US" altLang="ko-KR" dirty="0"/>
              <a:t>message</a:t>
            </a:r>
            <a:r>
              <a:rPr lang="ko-KR" altLang="en-US" dirty="0"/>
              <a:t>라는 변수를 이용합니다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78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시작하는 화면입니다</a:t>
            </a:r>
            <a:endParaRPr lang="en-US" altLang="ko-KR" dirty="0"/>
          </a:p>
          <a:p>
            <a:r>
              <a:rPr lang="ko-KR" altLang="en-US" dirty="0"/>
              <a:t>각 오브젝트의 상태를 저장하는 변수를 이용하여 서버와 클라이언트가 통신합니다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목표는</a:t>
            </a:r>
            <a:endParaRPr lang="en-US" altLang="ko-KR" dirty="0"/>
          </a:p>
          <a:p>
            <a:r>
              <a:rPr lang="ko-KR" altLang="en-US" dirty="0"/>
              <a:t>누구나 즐길 수 있는 프로그램</a:t>
            </a:r>
            <a:endParaRPr lang="en-US" altLang="ko-KR" dirty="0"/>
          </a:p>
          <a:p>
            <a:r>
              <a:rPr lang="ko-KR" altLang="en-US" dirty="0"/>
              <a:t>그리고 실시간 어플리케이션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두가지 조건을 만족하는 프로그램을 만드는 것이 목표입니다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9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정말 누구나 할 수 있고 재미도 있는 </a:t>
            </a:r>
            <a:r>
              <a:rPr lang="en-US" altLang="ko-KR" dirty="0"/>
              <a:t>Pong</a:t>
            </a:r>
            <a:r>
              <a:rPr lang="ko-KR" altLang="en-US" dirty="0"/>
              <a:t>이라는 게임을 개선한 </a:t>
            </a:r>
            <a:r>
              <a:rPr lang="en-US" altLang="ko-KR" dirty="0"/>
              <a:t>P2P</a:t>
            </a:r>
            <a:r>
              <a:rPr lang="ko-KR" altLang="en-US" dirty="0"/>
              <a:t>를 만들었습니다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Pong</a:t>
            </a:r>
            <a:r>
              <a:rPr lang="ko-KR" altLang="en-US" dirty="0"/>
              <a:t>은 모든 비디오 게임의 어머니라는 평을 받는 아주 클래식한 게임입니다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게임을 안 좋아하는 분도 다음 사진을 보면 바로 아실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7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이 게임인데요</a:t>
            </a:r>
            <a:endParaRPr lang="en-US" altLang="ko-KR" dirty="0"/>
          </a:p>
          <a:p>
            <a:r>
              <a:rPr lang="ko-KR" altLang="en-US" dirty="0"/>
              <a:t>혹시라도 모르시는 분을 위해 규칙을 간략하게 설명하자면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Pong</a:t>
            </a:r>
            <a:r>
              <a:rPr lang="ko-KR" altLang="en-US" dirty="0"/>
              <a:t>은 </a:t>
            </a:r>
            <a:r>
              <a:rPr lang="en-US" altLang="ko-KR" dirty="0"/>
              <a:t>1:1</a:t>
            </a:r>
            <a:r>
              <a:rPr lang="ko-KR" altLang="en-US" dirty="0"/>
              <a:t>로 </a:t>
            </a:r>
            <a:r>
              <a:rPr lang="en-US" altLang="ko-KR" dirty="0"/>
              <a:t>2</a:t>
            </a:r>
            <a:r>
              <a:rPr lang="ko-KR" altLang="en-US" dirty="0"/>
              <a:t>명이 플레이하는 플레이어는 양쪽에 하나씩 있는 패들을 조작해 움직이는 공을 쳐내고</a:t>
            </a:r>
            <a:endParaRPr lang="en-US" altLang="ko-KR" dirty="0"/>
          </a:p>
          <a:p>
            <a:r>
              <a:rPr lang="ko-KR" altLang="en-US" dirty="0"/>
              <a:t>공을 반대편 벽에 </a:t>
            </a:r>
            <a:r>
              <a:rPr lang="ko-KR" altLang="en-US" dirty="0" err="1"/>
              <a:t>닿게하면</a:t>
            </a:r>
            <a:r>
              <a:rPr lang="ko-KR" altLang="en-US" dirty="0"/>
              <a:t> 득점합니다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아래 사이드에 공이 닿으면 반사되고 득점은 없습니다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정말 단조로운 게임이지만 이 게임에서 실력은 공을 컨트롤 하는 건인데</a:t>
            </a:r>
            <a:endParaRPr lang="en-US" altLang="ko-KR" dirty="0"/>
          </a:p>
          <a:p>
            <a:r>
              <a:rPr lang="ko-KR" altLang="en-US" dirty="0"/>
              <a:t>패들을 움직이면서 공을 </a:t>
            </a:r>
            <a:r>
              <a:rPr lang="ko-KR" altLang="en-US" dirty="0" err="1"/>
              <a:t>치게되면</a:t>
            </a:r>
            <a:r>
              <a:rPr lang="ko-KR" altLang="en-US" dirty="0"/>
              <a:t>  공의 방향을 조작할 수 있습니다</a:t>
            </a:r>
            <a:endParaRPr lang="en-US" altLang="ko-KR" dirty="0"/>
          </a:p>
          <a:p>
            <a:r>
              <a:rPr lang="ko-KR" altLang="en-US" dirty="0"/>
              <a:t>이렇게 상대방이 받기 어렵게 만드는 것이 곧 실력입니다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 </a:t>
            </a:r>
            <a:r>
              <a:rPr lang="en-US" altLang="ko-KR" dirty="0"/>
              <a:t>P2P</a:t>
            </a:r>
            <a:r>
              <a:rPr lang="ko-KR" altLang="en-US" dirty="0"/>
              <a:t>는 이 기능까지 구현했습니다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9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pong </a:t>
            </a:r>
            <a:r>
              <a:rPr lang="ko-KR" altLang="en-US" dirty="0"/>
              <a:t>게임에서 추가한 것은 스킬 기능인데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공으로 랜덤으로 생성되는 아이템</a:t>
            </a:r>
            <a:r>
              <a:rPr lang="en-US" altLang="ko-KR" dirty="0"/>
              <a:t>(</a:t>
            </a:r>
            <a:r>
              <a:rPr lang="ko-KR" altLang="en-US" dirty="0"/>
              <a:t>화면에 노란색 박스</a:t>
            </a:r>
            <a:r>
              <a:rPr lang="en-US" altLang="ko-KR" dirty="0"/>
              <a:t>)</a:t>
            </a:r>
            <a:r>
              <a:rPr lang="ko-KR" altLang="en-US" dirty="0"/>
              <a:t>를 치면 패드이 노란색이 되면서 스킬을 사용할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아이템이 등장하지 않는 시간이 길수록 아이템이 등장할 확률이 높아집니다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스킬은 </a:t>
            </a:r>
            <a:r>
              <a:rPr lang="en-US" altLang="ko-KR" dirty="0"/>
              <a:t>left ctrl</a:t>
            </a:r>
            <a:r>
              <a:rPr lang="ko-KR" altLang="en-US" dirty="0"/>
              <a:t>을 눌러 사용하고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스킬의 종류는 </a:t>
            </a:r>
            <a:r>
              <a:rPr lang="en-US" altLang="ko-KR" dirty="0"/>
              <a:t>3</a:t>
            </a:r>
            <a:r>
              <a:rPr lang="ko-KR" altLang="en-US" dirty="0"/>
              <a:t>가지가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첫번째는 패들 길이를 늘리는 것입니다</a:t>
            </a:r>
            <a:endParaRPr lang="en-US" altLang="ko-KR" dirty="0"/>
          </a:p>
          <a:p>
            <a:r>
              <a:rPr lang="ko-KR" altLang="en-US" dirty="0"/>
              <a:t>지속시간은 약 </a:t>
            </a:r>
            <a:r>
              <a:rPr lang="en-US" altLang="ko-KR" dirty="0"/>
              <a:t>10</a:t>
            </a:r>
            <a:r>
              <a:rPr lang="ko-KR" altLang="en-US" dirty="0"/>
              <a:t>초 정도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3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스킬은 공을 잠깐 멈추고 공의 진행방향을 바꾸는 것입니다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 스킬은 아무 것도 없는 그냥 함정입니다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스킬은 랜덤하게 부여되고 사용하기 전까지 어떤 스킬을 사용할 수 있는지 알 수 없습니다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11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소켓 프로그래밍과 게임 로직을 위해 </a:t>
            </a:r>
            <a:r>
              <a:rPr lang="ko-KR" altLang="en-US" dirty="0" err="1"/>
              <a:t>파이썬을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와 유저 인풋을 처리하기 위해 </a:t>
            </a:r>
            <a:r>
              <a:rPr lang="en-US" altLang="ko-KR" dirty="0" err="1"/>
              <a:t>pygmae</a:t>
            </a:r>
            <a:r>
              <a:rPr lang="ko-KR" altLang="en-US" dirty="0"/>
              <a:t>을 사용했습니다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3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놀랍게도 </a:t>
            </a:r>
            <a:r>
              <a:rPr lang="en-US" altLang="ko-KR" dirty="0"/>
              <a:t>P2P</a:t>
            </a:r>
            <a:r>
              <a:rPr lang="ko-KR" altLang="en-US" dirty="0"/>
              <a:t>는 </a:t>
            </a:r>
            <a:r>
              <a:rPr lang="en-US" altLang="ko-KR" dirty="0"/>
              <a:t>P2P </a:t>
            </a:r>
            <a:r>
              <a:rPr lang="ko-KR" altLang="en-US" dirty="0"/>
              <a:t>방식을 사용하지 않습니다</a:t>
            </a:r>
            <a:endParaRPr lang="en-US" altLang="ko-KR" dirty="0"/>
          </a:p>
          <a:p>
            <a:r>
              <a:rPr lang="en-US" altLang="ko-KR" dirty="0"/>
              <a:t>P2p</a:t>
            </a:r>
            <a:r>
              <a:rPr lang="ko-KR" altLang="en-US" dirty="0"/>
              <a:t>는 클라이언트 서버 방식을 사용합니다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서버를 </a:t>
            </a:r>
            <a:r>
              <a:rPr lang="ko-KR" altLang="en-US" dirty="0" err="1"/>
              <a:t>멀티룸</a:t>
            </a:r>
            <a:r>
              <a:rPr lang="ko-KR" altLang="en-US" dirty="0"/>
              <a:t> 구조로 설계하였고 </a:t>
            </a:r>
            <a:endParaRPr lang="en-US" altLang="ko-KR" dirty="0"/>
          </a:p>
          <a:p>
            <a:r>
              <a:rPr lang="ko-KR" altLang="en-US" dirty="0"/>
              <a:t>서버는 동시에 여러 클라이언트</a:t>
            </a:r>
            <a:r>
              <a:rPr lang="en-US" altLang="ko-KR" dirty="0"/>
              <a:t>, </a:t>
            </a:r>
            <a:r>
              <a:rPr lang="ko-KR" altLang="en-US" dirty="0"/>
              <a:t>여러 게임을 관리할 수 있어 확장성이 좋습니다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 하나를 서버에 쓰레드가 담당하고</a:t>
            </a:r>
            <a:endParaRPr lang="en-US" altLang="ko-KR" dirty="0"/>
          </a:p>
          <a:p>
            <a:r>
              <a:rPr lang="ko-KR" altLang="en-US" dirty="0"/>
              <a:t>두 쓰레드끼리 통신해서 하나의 </a:t>
            </a:r>
            <a:r>
              <a:rPr lang="en-US" altLang="ko-KR" dirty="0"/>
              <a:t>room </a:t>
            </a:r>
            <a:r>
              <a:rPr lang="ko-KR" altLang="en-US" dirty="0"/>
              <a:t>처럼 작동합니다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3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클라이언트와 서버가 통신할 때 </a:t>
            </a:r>
            <a:r>
              <a:rPr lang="en-US" altLang="ko-KR" dirty="0"/>
              <a:t>Protocol</a:t>
            </a:r>
            <a:r>
              <a:rPr lang="ko-KR" altLang="en-US" dirty="0"/>
              <a:t>이라는 클래스를 이용합니다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데이터가 어떻게 사용되는지는 이따가 살펴보겠습니다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protocol </a:t>
            </a:r>
            <a:r>
              <a:rPr lang="ko-KR" altLang="en-US" dirty="0"/>
              <a:t>객체에 정보를 저장하고</a:t>
            </a:r>
            <a:endParaRPr lang="en-US" altLang="ko-KR" dirty="0"/>
          </a:p>
          <a:p>
            <a:r>
              <a:rPr lang="en-US" altLang="ko-KR" dirty="0"/>
              <a:t>Pickle </a:t>
            </a:r>
            <a:r>
              <a:rPr lang="ko-KR" altLang="en-US" dirty="0"/>
              <a:t>라이브러리를 사용해 객체를 바이너리로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Lucida Grande"/>
              </a:rPr>
              <a:t>serialize</a:t>
            </a:r>
            <a:r>
              <a:rPr lang="ko-KR" altLang="en-US" dirty="0"/>
              <a:t> 해서 소켓을 이용해 전송합니다</a:t>
            </a:r>
            <a:endParaRPr lang="en-US" altLang="ko-KR" dirty="0"/>
          </a:p>
          <a:p>
            <a:r>
              <a:rPr lang="ko-KR" altLang="en-US" dirty="0"/>
              <a:t>상대방은 이 바이너리를 </a:t>
            </a:r>
            <a:r>
              <a:rPr lang="en-US" altLang="ko-KR" dirty="0"/>
              <a:t>de-serialize </a:t>
            </a:r>
            <a:r>
              <a:rPr lang="ko-KR" altLang="en-US" dirty="0"/>
              <a:t>해서 데이터를 읽습니다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예시코드가 </a:t>
            </a:r>
            <a:r>
              <a:rPr lang="en-US" altLang="ko-KR" dirty="0"/>
              <a:t>serialize de-serialize </a:t>
            </a:r>
            <a:r>
              <a:rPr lang="ko-KR" altLang="en-US" dirty="0"/>
              <a:t>를 하는 과정을 보여줍니다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3DA97-7246-4D90-A459-81671CC35A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5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880" y="2130426"/>
            <a:ext cx="9847303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7760" y="3886200"/>
            <a:ext cx="810954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9170" y="274639"/>
            <a:ext cx="260663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9253" y="274639"/>
            <a:ext cx="762683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140" y="4406901"/>
            <a:ext cx="984730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140" y="2906714"/>
            <a:ext cx="984730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253" y="1600201"/>
            <a:ext cx="51167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073" y="1600201"/>
            <a:ext cx="51167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253" y="1535113"/>
            <a:ext cx="511874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253" y="2174875"/>
            <a:ext cx="511874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5051" y="1535113"/>
            <a:ext cx="512075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5051" y="2174875"/>
            <a:ext cx="512075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254" y="273050"/>
            <a:ext cx="38114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438" y="273051"/>
            <a:ext cx="647637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9254" y="1435101"/>
            <a:ext cx="38114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753" y="4800600"/>
            <a:ext cx="695103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70753" y="612775"/>
            <a:ext cx="695103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0753" y="5367338"/>
            <a:ext cx="695103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253" y="274638"/>
            <a:ext cx="104265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253" y="1600201"/>
            <a:ext cx="1042655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9253" y="6356351"/>
            <a:ext cx="2703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8230" y="6356351"/>
            <a:ext cx="3668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2628" y="6356351"/>
            <a:ext cx="2703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3163" y="5567779"/>
            <a:ext cx="1200407" cy="114487"/>
            <a:chOff x="-332576" y="5567778"/>
            <a:chExt cx="1200407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32576" y="5567778"/>
              <a:ext cx="1200407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7115" y="2090499"/>
            <a:ext cx="3783286" cy="114487"/>
            <a:chOff x="7241377" y="2090498"/>
            <a:chExt cx="3783286" cy="1144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377" y="2090498"/>
              <a:ext cx="3783286" cy="114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5173" y="-10167"/>
            <a:ext cx="3330811" cy="3298503"/>
            <a:chOff x="-624752" y="-106715"/>
            <a:chExt cx="3330811" cy="3298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24752" y="-106715"/>
              <a:ext cx="3330811" cy="3298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0200" y="4925665"/>
            <a:ext cx="2874619" cy="2846735"/>
            <a:chOff x="8150045" y="4760367"/>
            <a:chExt cx="2874619" cy="28467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0045" y="4760367"/>
              <a:ext cx="2874619" cy="2846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9895" y="2433125"/>
            <a:ext cx="2142081" cy="2121302"/>
            <a:chOff x="2691286" y="2469943"/>
            <a:chExt cx="2142081" cy="2121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286" y="2469943"/>
              <a:ext cx="2142081" cy="2121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4559" y="3020512"/>
            <a:ext cx="1407255" cy="1407255"/>
            <a:chOff x="755029" y="3100914"/>
            <a:chExt cx="1407255" cy="1407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029" y="3100914"/>
              <a:ext cx="1407255" cy="14072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084125" y="1818633"/>
            <a:ext cx="42777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Computer Network &amp; programming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642265" y="5368126"/>
            <a:ext cx="332241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Team 8</a:t>
            </a:r>
          </a:p>
          <a:p>
            <a:r>
              <a:rPr lang="en-US" altLang="ko-KR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201935061 </a:t>
            </a:r>
            <a:r>
              <a:rPr lang="ko-KR" altLang="en-US" sz="2000" kern="0" spc="-100" dirty="0" err="1">
                <a:solidFill>
                  <a:srgbClr val="4C4747"/>
                </a:solidFill>
                <a:latin typeface="S-Core Dream 4 Regular" pitchFamily="34" charset="0"/>
              </a:rPr>
              <a:t>서상빈</a:t>
            </a:r>
            <a:endParaRPr lang="en-US" altLang="ko-KR" sz="2000" kern="0" spc="-100" dirty="0">
              <a:solidFill>
                <a:srgbClr val="4C4747"/>
              </a:solidFill>
              <a:latin typeface="S-Core Dream 4 Regular" pitchFamily="34" charset="0"/>
            </a:endParaRPr>
          </a:p>
          <a:p>
            <a:r>
              <a:rPr lang="en-US" altLang="ko-KR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202135552 </a:t>
            </a:r>
            <a:r>
              <a:rPr lang="ko-KR" altLang="en-US" sz="2000" kern="0" spc="-100" dirty="0" err="1">
                <a:solidFill>
                  <a:srgbClr val="4C4747"/>
                </a:solidFill>
                <a:latin typeface="S-Core Dream 4 Regular" pitchFamily="34" charset="0"/>
              </a:rPr>
              <a:t>오송정</a:t>
            </a:r>
            <a:endParaRPr lang="en-US" altLang="ko-KR" sz="2000" kern="0" spc="-100" dirty="0">
              <a:solidFill>
                <a:srgbClr val="4C4747"/>
              </a:solidFill>
              <a:latin typeface="S-Core Dream 4 Regular" pitchFamily="34" charset="0"/>
            </a:endParaRPr>
          </a:p>
          <a:p>
            <a:r>
              <a:rPr lang="en-US" altLang="ko-KR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202135574 </a:t>
            </a:r>
            <a:r>
              <a:rPr lang="ko-KR" altLang="en-US" sz="2000" kern="0" spc="-100" dirty="0" err="1">
                <a:solidFill>
                  <a:srgbClr val="4C4747"/>
                </a:solidFill>
                <a:latin typeface="S-Core Dream 4 Regular" pitchFamily="34" charset="0"/>
              </a:rPr>
              <a:t>전시현</a:t>
            </a:r>
            <a:endParaRPr lang="en-US" altLang="ko-KR" sz="2000" kern="0" spc="-100" dirty="0">
              <a:solidFill>
                <a:srgbClr val="4C4747"/>
              </a:solidFill>
              <a:latin typeface="S-Core Dream 4 Regular" pitchFamily="34" charset="0"/>
            </a:endParaRPr>
          </a:p>
          <a:p>
            <a:r>
              <a:rPr lang="en-US" altLang="ko-KR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201935141 </a:t>
            </a:r>
            <a:r>
              <a:rPr lang="ko-KR" altLang="en-US" sz="2000" kern="0" spc="-100" dirty="0">
                <a:solidFill>
                  <a:srgbClr val="4C4747"/>
                </a:solidFill>
                <a:latin typeface="S-Core Dream 4 Regular" pitchFamily="34" charset="0"/>
              </a:rPr>
              <a:t>최상현</a:t>
            </a:r>
            <a:endParaRPr lang="en-US" sz="2000" kern="0" spc="-100" dirty="0">
              <a:solidFill>
                <a:srgbClr val="4C4747"/>
              </a:solidFill>
              <a:latin typeface="S-Core Dream 4 Regular" pitchFamily="34" charset="0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21908" y="1096775"/>
            <a:ext cx="2539810" cy="2539810"/>
            <a:chOff x="1358206" y="1435098"/>
            <a:chExt cx="2539810" cy="25398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358206" y="1435098"/>
              <a:ext cx="2539810" cy="25398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20624" y="1857451"/>
            <a:ext cx="1921923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0" b="1" dirty="0">
                <a:solidFill>
                  <a:srgbClr val="4C50BB"/>
                </a:solidFill>
                <a:latin typeface="Bebas" pitchFamily="34" charset="0"/>
                <a:cs typeface="Bebas" pitchFamily="34" charset="0"/>
              </a:rPr>
              <a:t>P</a:t>
            </a:r>
            <a:endParaRPr lang="en-US" sz="3200" dirty="0">
              <a:solidFill>
                <a:srgbClr val="4C4747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0827" y="1865145"/>
            <a:ext cx="176486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0" b="1" dirty="0">
                <a:solidFill>
                  <a:srgbClr val="4C50BB"/>
                </a:solidFill>
                <a:latin typeface="Bebas" pitchFamily="34" charset="0"/>
              </a:rPr>
              <a:t>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E7908-B51F-B873-95D6-A8E76CBD7336}"/>
              </a:ext>
            </a:extLst>
          </p:cNvPr>
          <p:cNvSpPr txBox="1"/>
          <p:nvPr/>
        </p:nvSpPr>
        <p:spPr>
          <a:xfrm>
            <a:off x="6771958" y="1905000"/>
            <a:ext cx="89884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900" b="1" dirty="0">
                <a:solidFill>
                  <a:srgbClr val="4C50BB"/>
                </a:solidFill>
                <a:latin typeface="Bebas" pitchFamily="34" charset="0"/>
                <a:cs typeface="Bebas" pitchFamily="34" charset="0"/>
              </a:rPr>
              <a:t>2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6F541-5911-9342-B884-45A316990763}"/>
              </a:ext>
            </a:extLst>
          </p:cNvPr>
          <p:cNvSpPr txBox="1"/>
          <p:nvPr/>
        </p:nvSpPr>
        <p:spPr>
          <a:xfrm>
            <a:off x="5444568" y="4397287"/>
            <a:ext cx="961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4C4747"/>
                </a:solidFill>
                <a:latin typeface="Bebas" pitchFamily="34" charset="0"/>
                <a:cs typeface="Bebas" pitchFamily="34" charset="0"/>
              </a:rPr>
              <a:t>ING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70402-D575-F179-0F50-EC93F818E111}"/>
              </a:ext>
            </a:extLst>
          </p:cNvPr>
          <p:cNvSpPr txBox="1"/>
          <p:nvPr/>
        </p:nvSpPr>
        <p:spPr>
          <a:xfrm>
            <a:off x="8813800" y="4397287"/>
            <a:ext cx="1038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4C4747"/>
                </a:solidFill>
                <a:latin typeface="Bebas" pitchFamily="34" charset="0"/>
                <a:cs typeface="Bebas" pitchFamily="34" charset="0"/>
              </a:rPr>
              <a:t>ONG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820" y="3016526"/>
            <a:ext cx="854389" cy="114487"/>
            <a:chOff x="-94919" y="3016525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4919" y="3016525"/>
              <a:ext cx="854389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2978" y="88771"/>
            <a:ext cx="2020927" cy="2001324"/>
            <a:chOff x="7797239" y="88771"/>
            <a:chExt cx="2020927" cy="2001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7239" y="88771"/>
              <a:ext cx="2020927" cy="200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0559" y="295416"/>
            <a:ext cx="2327555" cy="2368676"/>
            <a:chOff x="9244820" y="295416"/>
            <a:chExt cx="2327555" cy="2368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9244820" y="295416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6522" y="4951512"/>
            <a:ext cx="2774765" cy="2747849"/>
            <a:chOff x="8430783" y="4951511"/>
            <a:chExt cx="2774765" cy="2747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783" y="4951511"/>
              <a:ext cx="2774765" cy="27478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500779" y="2429419"/>
            <a:ext cx="2366599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500778" y="3876515"/>
            <a:ext cx="69317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300" dirty="0">
                <a:solidFill>
                  <a:srgbClr val="FFFFFF"/>
                </a:solidFill>
                <a:latin typeface="S-Core Dream 7 ExtraBold" pitchFamily="34" charset="0"/>
              </a:rPr>
              <a:t>Network Programing</a:t>
            </a:r>
          </a:p>
        </p:txBody>
      </p:sp>
    </p:spTree>
    <p:extLst>
      <p:ext uri="{BB962C8B-B14F-4D97-AF65-F5344CB8AC3E}">
        <p14:creationId xmlns:p14="http://schemas.microsoft.com/office/powerpoint/2010/main" val="267301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Networking Architecture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493900" y="2312698"/>
            <a:ext cx="563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P2P use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Client/Server architecture.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DA437-3EEF-2C33-200D-21D851B378C3}"/>
              </a:ext>
            </a:extLst>
          </p:cNvPr>
          <p:cNvSpPr txBox="1"/>
          <p:nvPr/>
        </p:nvSpPr>
        <p:spPr>
          <a:xfrm>
            <a:off x="493900" y="1853756"/>
            <a:ext cx="45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P2P </a:t>
            </a:r>
            <a:r>
              <a:rPr lang="en-US" altLang="ko-KR" sz="2800" kern="0" spc="-100" dirty="0">
                <a:solidFill>
                  <a:srgbClr val="FA2812"/>
                </a:solidFill>
                <a:latin typeface="S-Core Dream 3 Light" pitchFamily="34" charset="0"/>
              </a:rPr>
              <a:t>not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use P2P!!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EE1F9A-B759-D984-3280-F7EE0DD041B6}"/>
              </a:ext>
            </a:extLst>
          </p:cNvPr>
          <p:cNvSpPr/>
          <p:nvPr/>
        </p:nvSpPr>
        <p:spPr>
          <a:xfrm>
            <a:off x="8280400" y="1849281"/>
            <a:ext cx="3581400" cy="712498"/>
          </a:xfrm>
          <a:prstGeom prst="rect">
            <a:avLst/>
          </a:prstGeom>
          <a:noFill/>
          <a:ln w="381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Server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5A479-C793-6C50-5BD4-EBF4C3533715}"/>
              </a:ext>
            </a:extLst>
          </p:cNvPr>
          <p:cNvSpPr/>
          <p:nvPr/>
        </p:nvSpPr>
        <p:spPr>
          <a:xfrm>
            <a:off x="7175500" y="3292511"/>
            <a:ext cx="1485900" cy="1508089"/>
          </a:xfrm>
          <a:prstGeom prst="rect">
            <a:avLst/>
          </a:prstGeom>
          <a:noFill/>
          <a:ln w="38100">
            <a:solidFill>
              <a:srgbClr val="4C50B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Room</a:t>
            </a: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B15149-10EC-51F3-D23A-5AEA3579C555}"/>
              </a:ext>
            </a:extLst>
          </p:cNvPr>
          <p:cNvSpPr/>
          <p:nvPr/>
        </p:nvSpPr>
        <p:spPr>
          <a:xfrm>
            <a:off x="8922877" y="3292512"/>
            <a:ext cx="1485900" cy="1508088"/>
          </a:xfrm>
          <a:prstGeom prst="rect">
            <a:avLst/>
          </a:prstGeom>
          <a:noFill/>
          <a:ln w="38100">
            <a:solidFill>
              <a:srgbClr val="4C50B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Room</a:t>
            </a: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BBB03-5DCE-6A88-0FF5-709DA4E8960D}"/>
              </a:ext>
            </a:extLst>
          </p:cNvPr>
          <p:cNvSpPr/>
          <p:nvPr/>
        </p:nvSpPr>
        <p:spPr>
          <a:xfrm>
            <a:off x="11494954" y="3292512"/>
            <a:ext cx="1485900" cy="1508088"/>
          </a:xfrm>
          <a:prstGeom prst="rect">
            <a:avLst/>
          </a:prstGeom>
          <a:noFill/>
          <a:ln w="38100">
            <a:solidFill>
              <a:srgbClr val="4C50B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Room</a:t>
            </a: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FA995-BBE8-AC2D-BD12-314198008A79}"/>
              </a:ext>
            </a:extLst>
          </p:cNvPr>
          <p:cNvSpPr txBox="1"/>
          <p:nvPr/>
        </p:nvSpPr>
        <p:spPr>
          <a:xfrm>
            <a:off x="10617777" y="3178314"/>
            <a:ext cx="558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8BB9C5-AD69-B9E0-F77E-F570FB3EE65F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7918450" y="2561779"/>
            <a:ext cx="2152650" cy="730732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7BEBD8-7E0D-1870-4C43-779990755378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V="1">
            <a:off x="9665827" y="2561779"/>
            <a:ext cx="405273" cy="730733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685F0-D19D-1E2C-E2A9-DEEBA95A426B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flipH="1" flipV="1">
            <a:off x="10071100" y="2561779"/>
            <a:ext cx="2166804" cy="730733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A75C95-AA75-5A39-C233-F4929DEE2273}"/>
              </a:ext>
            </a:extLst>
          </p:cNvPr>
          <p:cNvSpPr/>
          <p:nvPr/>
        </p:nvSpPr>
        <p:spPr>
          <a:xfrm>
            <a:off x="7221686" y="3886200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9F405F-BFD7-0287-64FA-4D2BEBF708EA}"/>
              </a:ext>
            </a:extLst>
          </p:cNvPr>
          <p:cNvSpPr/>
          <p:nvPr/>
        </p:nvSpPr>
        <p:spPr>
          <a:xfrm>
            <a:off x="7939521" y="3886200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0A3DFF-34BA-18F5-F6DF-9BE5FC8C452A}"/>
              </a:ext>
            </a:extLst>
          </p:cNvPr>
          <p:cNvSpPr/>
          <p:nvPr/>
        </p:nvSpPr>
        <p:spPr>
          <a:xfrm>
            <a:off x="8969011" y="3893484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974FBC-2396-89DE-BF91-79970FFFFA1F}"/>
              </a:ext>
            </a:extLst>
          </p:cNvPr>
          <p:cNvSpPr/>
          <p:nvPr/>
        </p:nvSpPr>
        <p:spPr>
          <a:xfrm>
            <a:off x="9686846" y="3893484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43ABDC-31F1-68C3-C613-97C13B6F22AA}"/>
              </a:ext>
            </a:extLst>
          </p:cNvPr>
          <p:cNvSpPr/>
          <p:nvPr/>
        </p:nvSpPr>
        <p:spPr>
          <a:xfrm>
            <a:off x="11544343" y="3885388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FB5697-E56A-2748-FD9D-D31DDA29E4B0}"/>
              </a:ext>
            </a:extLst>
          </p:cNvPr>
          <p:cNvSpPr/>
          <p:nvPr/>
        </p:nvSpPr>
        <p:spPr>
          <a:xfrm>
            <a:off x="12262178" y="3885388"/>
            <a:ext cx="681757" cy="754044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A93DA63-A621-42C4-7227-A5453A934A48}"/>
              </a:ext>
            </a:extLst>
          </p:cNvPr>
          <p:cNvSpPr/>
          <p:nvPr/>
        </p:nvSpPr>
        <p:spPr>
          <a:xfrm>
            <a:off x="6230570" y="508310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8E6382F-3DC4-BF81-0E75-730137468305}"/>
              </a:ext>
            </a:extLst>
          </p:cNvPr>
          <p:cNvSpPr/>
          <p:nvPr/>
        </p:nvSpPr>
        <p:spPr>
          <a:xfrm>
            <a:off x="7478345" y="508310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5F9D10B-9CBA-92EC-D363-7445C7B78CA2}"/>
              </a:ext>
            </a:extLst>
          </p:cNvPr>
          <p:cNvSpPr/>
          <p:nvPr/>
        </p:nvSpPr>
        <p:spPr>
          <a:xfrm>
            <a:off x="8874851" y="508367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16C799-743D-7086-8EB1-4E97E23EDBE6}"/>
              </a:ext>
            </a:extLst>
          </p:cNvPr>
          <p:cNvSpPr/>
          <p:nvPr/>
        </p:nvSpPr>
        <p:spPr>
          <a:xfrm>
            <a:off x="10122626" y="508367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A5685EC-3DAE-2D09-2A38-F94A37C64629}"/>
              </a:ext>
            </a:extLst>
          </p:cNvPr>
          <p:cNvSpPr/>
          <p:nvPr/>
        </p:nvSpPr>
        <p:spPr>
          <a:xfrm>
            <a:off x="11547518" y="508310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7E598D8-15E6-A864-5334-5A7C29C18720}"/>
              </a:ext>
            </a:extLst>
          </p:cNvPr>
          <p:cNvSpPr/>
          <p:nvPr/>
        </p:nvSpPr>
        <p:spPr>
          <a:xfrm>
            <a:off x="12795293" y="5083104"/>
            <a:ext cx="1162399" cy="688611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C7AA871-C0E5-EDA7-F000-6B577AD447DC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flipV="1">
            <a:off x="6811770" y="4640244"/>
            <a:ext cx="750795" cy="442860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F2CC1AF-2350-956C-F663-14A11BCBC7FE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>
          <a:xfrm flipV="1">
            <a:off x="8059545" y="4640244"/>
            <a:ext cx="220855" cy="442860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D04307A-C18D-F0AA-79F5-73E66622F4D0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flipH="1" flipV="1">
            <a:off x="9309890" y="4647528"/>
            <a:ext cx="146161" cy="436146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D0439CD-7E14-35A7-CC23-BCA380685B96}"/>
              </a:ext>
            </a:extLst>
          </p:cNvPr>
          <p:cNvCxnSpPr>
            <a:cxnSpLocks/>
            <a:stCxn id="44" idx="0"/>
            <a:endCxn id="38" idx="2"/>
          </p:cNvCxnSpPr>
          <p:nvPr/>
        </p:nvCxnSpPr>
        <p:spPr>
          <a:xfrm flipH="1" flipV="1">
            <a:off x="10027725" y="4647528"/>
            <a:ext cx="676101" cy="436146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4B2AAC-3CF6-BAC1-2267-862BAE205784}"/>
              </a:ext>
            </a:extLst>
          </p:cNvPr>
          <p:cNvCxnSpPr>
            <a:cxnSpLocks/>
            <a:stCxn id="45" idx="0"/>
            <a:endCxn id="39" idx="2"/>
          </p:cNvCxnSpPr>
          <p:nvPr/>
        </p:nvCxnSpPr>
        <p:spPr>
          <a:xfrm flipH="1" flipV="1">
            <a:off x="11885222" y="4639432"/>
            <a:ext cx="243496" cy="443672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F52BB75-1EED-AD4E-A5CF-62C8837C29D9}"/>
              </a:ext>
            </a:extLst>
          </p:cNvPr>
          <p:cNvCxnSpPr>
            <a:cxnSpLocks/>
            <a:stCxn id="46" idx="0"/>
            <a:endCxn id="40" idx="2"/>
          </p:cNvCxnSpPr>
          <p:nvPr/>
        </p:nvCxnSpPr>
        <p:spPr>
          <a:xfrm flipH="1" flipV="1">
            <a:off x="12603057" y="4639432"/>
            <a:ext cx="773436" cy="443672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42F0E3B-433B-3A15-36F2-3A26DC6BC249}"/>
              </a:ext>
            </a:extLst>
          </p:cNvPr>
          <p:cNvSpPr txBox="1"/>
          <p:nvPr/>
        </p:nvSpPr>
        <p:spPr>
          <a:xfrm>
            <a:off x="508909" y="3566650"/>
            <a:ext cx="563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P2P is multi-room application.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C1B21-1616-3715-D0F0-512047F5E479}"/>
              </a:ext>
            </a:extLst>
          </p:cNvPr>
          <p:cNvSpPr txBox="1"/>
          <p:nvPr/>
        </p:nvSpPr>
        <p:spPr>
          <a:xfrm>
            <a:off x="508909" y="4198076"/>
            <a:ext cx="489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server manages several clients simultaneously.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74D4BD-7C13-7854-7FEA-4957BFB55C4F}"/>
              </a:ext>
            </a:extLst>
          </p:cNvPr>
          <p:cNvSpPr txBox="1"/>
          <p:nvPr/>
        </p:nvSpPr>
        <p:spPr>
          <a:xfrm>
            <a:off x="508909" y="6010139"/>
            <a:ext cx="607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It</a:t>
            </a:r>
            <a:r>
              <a:rPr lang="ko-KR" altLang="en-US" sz="2800" kern="0" spc="-100" dirty="0">
                <a:solidFill>
                  <a:srgbClr val="4C4747"/>
                </a:solidFill>
                <a:latin typeface="S-Core Dream 3 Light" pitchFamily="34" charset="0"/>
              </a:rPr>
              <a:t> </a:t>
            </a:r>
            <a:r>
              <a:rPr lang="ko-KR" altLang="en-US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has</a:t>
            </a:r>
            <a:r>
              <a:rPr lang="ko-KR" altLang="en-US" sz="2800" kern="0" spc="-100" dirty="0">
                <a:solidFill>
                  <a:srgbClr val="4C4747"/>
                </a:solidFill>
                <a:latin typeface="S-Core Dream 3 Light" pitchFamily="34" charset="0"/>
              </a:rPr>
              <a:t> </a:t>
            </a:r>
            <a:r>
              <a:rPr lang="ko-KR" altLang="en-US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the</a:t>
            </a:r>
            <a:r>
              <a:rPr lang="ko-KR" altLang="en-US" sz="2800" kern="0" spc="-100" dirty="0">
                <a:solidFill>
                  <a:srgbClr val="4C4747"/>
                </a:solidFill>
                <a:latin typeface="S-Core Dream 3 Light" pitchFamily="34" charset="0"/>
              </a:rPr>
              <a:t> advantage of </a:t>
            </a:r>
            <a:r>
              <a:rPr lang="ko-KR" altLang="en-US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being</a:t>
            </a:r>
            <a:r>
              <a:rPr lang="ko-KR" altLang="en-US" sz="2800" kern="0" spc="-100" dirty="0">
                <a:solidFill>
                  <a:srgbClr val="4C4747"/>
                </a:solidFill>
                <a:latin typeface="S-Core Dream 3 Light" pitchFamily="34" charset="0"/>
              </a:rPr>
              <a:t> </a:t>
            </a:r>
            <a:r>
              <a:rPr lang="ko-KR" altLang="en-US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scalable</a:t>
            </a:r>
            <a:r>
              <a:rPr lang="ko-KR" altLang="en-US" sz="2800" kern="0" spc="-100" dirty="0">
                <a:solidFill>
                  <a:srgbClr val="4C4747"/>
                </a:solidFill>
                <a:latin typeface="S-Core Dream 3 Light" pitchFamily="34" charset="0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80F643-DC9C-C7D8-D5B1-5AB803A4CB94}"/>
              </a:ext>
            </a:extLst>
          </p:cNvPr>
          <p:cNvSpPr txBox="1"/>
          <p:nvPr/>
        </p:nvSpPr>
        <p:spPr>
          <a:xfrm>
            <a:off x="493900" y="5104449"/>
            <a:ext cx="489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server manages several games simultaneously.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0809" y="399886"/>
            <a:ext cx="901006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Communication </a:t>
            </a:r>
            <a:r>
              <a:rPr lang="en-US" sz="4400" kern="0" spc="-200" dirty="0">
                <a:solidFill>
                  <a:srgbClr val="4C50BB"/>
                </a:solidFill>
                <a:latin typeface="S-Core Dream 7 ExtraBold" pitchFamily="34" charset="0"/>
              </a:rPr>
              <a:t>Between Server and Client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508908" y="2134436"/>
            <a:ext cx="8076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22222"/>
                </a:solidFill>
                <a:effectLst/>
                <a:latin typeface="Lucida Grande"/>
              </a:rPr>
              <a:t>This is the protocol that </a:t>
            </a:r>
            <a:r>
              <a:rPr lang="en-US" altLang="ko-KR" sz="2800" b="0" i="0" dirty="0">
                <a:solidFill>
                  <a:srgbClr val="4C50BB"/>
                </a:solidFill>
                <a:effectLst/>
                <a:latin typeface="Lucida Grande"/>
              </a:rPr>
              <a:t>servers and clients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Lucida Grande"/>
              </a:rPr>
              <a:t>use to communicate.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DA437-3EEF-2C33-200D-21D851B378C3}"/>
              </a:ext>
            </a:extLst>
          </p:cNvPr>
          <p:cNvSpPr txBox="1"/>
          <p:nvPr/>
        </p:nvSpPr>
        <p:spPr>
          <a:xfrm>
            <a:off x="483508" y="3486801"/>
            <a:ext cx="8711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latin typeface="S-Core Dream 3 Light" pitchFamily="34" charset="0"/>
              </a:rPr>
              <a:t>Using Pickle library </a:t>
            </a:r>
            <a:r>
              <a:rPr lang="en-US" altLang="ko-KR" sz="2800" kern="0" spc="-100" dirty="0">
                <a:solidFill>
                  <a:srgbClr val="222222"/>
                </a:solidFill>
                <a:latin typeface="Lucida Grande"/>
              </a:rPr>
              <a:t>,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Lucida Grande"/>
              </a:rPr>
              <a:t>serialize and de-serialize instance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8E735-BB87-9E16-53B8-9447933C498F}"/>
              </a:ext>
            </a:extLst>
          </p:cNvPr>
          <p:cNvSpPr txBox="1"/>
          <p:nvPr/>
        </p:nvSpPr>
        <p:spPr>
          <a:xfrm>
            <a:off x="9705732" y="1169327"/>
            <a:ext cx="590459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@dataclass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2AA1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has_item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other_has_item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item_type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ball_shine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item_use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pad_up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pad_dn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my_ready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game_ready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other_ready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my_start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game_start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2AA1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7BBA5-6AB6-AE0B-B9ED-2F05D8A27A89}"/>
              </a:ext>
            </a:extLst>
          </p:cNvPr>
          <p:cNvSpPr txBox="1"/>
          <p:nvPr/>
        </p:nvSpPr>
        <p:spPr>
          <a:xfrm>
            <a:off x="4539475" y="5080293"/>
            <a:ext cx="50538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send_msg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pickle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dumps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clientSock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sendall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send_msg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7F5BE-1D5C-0391-1F34-C6E867CB3935}"/>
              </a:ext>
            </a:extLst>
          </p:cNvPr>
          <p:cNvSpPr txBox="1"/>
          <p:nvPr/>
        </p:nvSpPr>
        <p:spPr>
          <a:xfrm>
            <a:off x="4539475" y="6577190"/>
            <a:ext cx="47879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Receive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(self) -&gt;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clientSock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recv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4096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response_msg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pickle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loads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response_msg</a:t>
            </a: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A3DA-5FB6-1363-4F57-B67ACC57FAD9}"/>
              </a:ext>
            </a:extLst>
          </p:cNvPr>
          <p:cNvSpPr/>
          <p:nvPr/>
        </p:nvSpPr>
        <p:spPr>
          <a:xfrm>
            <a:off x="842787" y="5029514"/>
            <a:ext cx="2082481" cy="712498"/>
          </a:xfrm>
          <a:prstGeom prst="rect">
            <a:avLst/>
          </a:prstGeom>
          <a:noFill/>
          <a:ln w="381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Server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7F9E6D6-973C-38D6-892F-6BBDDEBDD6C5}"/>
              </a:ext>
            </a:extLst>
          </p:cNvPr>
          <p:cNvSpPr/>
          <p:nvPr/>
        </p:nvSpPr>
        <p:spPr>
          <a:xfrm>
            <a:off x="1057705" y="6403733"/>
            <a:ext cx="1652644" cy="790166"/>
          </a:xfrm>
          <a:prstGeom prst="ellipse">
            <a:avLst/>
          </a:prstGeom>
          <a:noFill/>
          <a:ln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Client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BD3D74-DD56-195A-9C7E-7EACF2D72CB6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V="1">
            <a:off x="1884027" y="5742012"/>
            <a:ext cx="1" cy="661721"/>
          </a:xfrm>
          <a:prstGeom prst="line">
            <a:avLst/>
          </a:prstGeom>
          <a:ln w="28575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AEBE1B-0148-CB12-489F-F36503146DC8}"/>
              </a:ext>
            </a:extLst>
          </p:cNvPr>
          <p:cNvSpPr txBox="1"/>
          <p:nvPr/>
        </p:nvSpPr>
        <p:spPr>
          <a:xfrm>
            <a:off x="1884027" y="5952429"/>
            <a:ext cx="114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7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0809" y="399886"/>
            <a:ext cx="901006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Communication </a:t>
            </a:r>
            <a:r>
              <a:rPr lang="en-US" sz="4400" kern="0" spc="-200" dirty="0">
                <a:solidFill>
                  <a:srgbClr val="4C50BB"/>
                </a:solidFill>
                <a:latin typeface="S-Core Dream 7 ExtraBold" pitchFamily="34" charset="0"/>
              </a:rPr>
              <a:t>Inside the Server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508908" y="2134436"/>
            <a:ext cx="6780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22222"/>
                </a:solidFill>
                <a:effectLst/>
                <a:latin typeface="Lucida Grande"/>
              </a:rPr>
              <a:t>This is the protocol for communicating </a:t>
            </a:r>
            <a:r>
              <a:rPr lang="en-US" altLang="ko-KR" sz="2800" b="0" i="0" dirty="0">
                <a:solidFill>
                  <a:srgbClr val="4C50BB"/>
                </a:solidFill>
                <a:effectLst/>
                <a:latin typeface="Lucida Grande"/>
              </a:rPr>
              <a:t>inside the server.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DA437-3EEF-2C33-200D-21D851B378C3}"/>
              </a:ext>
            </a:extLst>
          </p:cNvPr>
          <p:cNvSpPr txBox="1"/>
          <p:nvPr/>
        </p:nvSpPr>
        <p:spPr>
          <a:xfrm>
            <a:off x="470809" y="3196265"/>
            <a:ext cx="8254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latin typeface="S-Core Dream 3 Light" pitchFamily="34" charset="0"/>
              </a:rPr>
              <a:t>Using global variable two thread share each data.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8E735-BB87-9E16-53B8-9447933C498F}"/>
              </a:ext>
            </a:extLst>
          </p:cNvPr>
          <p:cNvSpPr txBox="1"/>
          <p:nvPr/>
        </p:nvSpPr>
        <p:spPr>
          <a:xfrm>
            <a:off x="8699500" y="-42477"/>
            <a:ext cx="5904591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ShareData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780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345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195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velo_x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velo_y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p1_score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p2_score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item_constructor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999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999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item_existence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last_hit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p1_item_type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p2_item_type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p1_item_time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p2_item_time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p1_item_used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p2_item_used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temp_velo_x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temp_velo_y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p1_ready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p2_ready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p1_start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p2_start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message_count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7BBA5-6AB6-AE0B-B9ED-2F05D8A27A89}"/>
              </a:ext>
            </a:extLst>
          </p:cNvPr>
          <p:cNvSpPr txBox="1"/>
          <p:nvPr/>
        </p:nvSpPr>
        <p:spPr>
          <a:xfrm>
            <a:off x="3994422" y="4743033"/>
            <a:ext cx="55039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68BD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lobal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[]</a:t>
            </a:r>
          </a:p>
          <a:p>
            <a:b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(self, 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response_msg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ClientThread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acquire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</a:p>
          <a:p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identifier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last_hit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endParaRPr lang="en-US" altLang="ko-KR" sz="1600" dirty="0">
              <a:solidFill>
                <a:srgbClr val="657B8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identifier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item_constructor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identifier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p1_score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+=1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endParaRPr lang="en-US" altLang="ko-KR" sz="1600" dirty="0">
              <a:solidFill>
                <a:srgbClr val="657B8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identifier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ball_x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400</a:t>
            </a:r>
            <a:endParaRPr lang="en-US" altLang="ko-KR" sz="1600" b="0" dirty="0">
              <a:solidFill>
                <a:srgbClr val="268BD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268BD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identifier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ball_y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</a:p>
          <a:p>
            <a:r>
              <a:rPr lang="en-US" altLang="ko-KR" sz="16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ClientThread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  <a:r>
              <a:rPr lang="en-US" altLang="ko-KR" sz="1600" b="0" dirty="0" err="1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release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A3DA-5FB6-1363-4F57-B67ACC57FAD9}"/>
              </a:ext>
            </a:extLst>
          </p:cNvPr>
          <p:cNvSpPr/>
          <p:nvPr/>
        </p:nvSpPr>
        <p:spPr>
          <a:xfrm>
            <a:off x="308561" y="5029514"/>
            <a:ext cx="3323639" cy="2514286"/>
          </a:xfrm>
          <a:prstGeom prst="rect">
            <a:avLst/>
          </a:prstGeom>
          <a:noFill/>
          <a:ln w="381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4D135B-254A-419C-C80B-7091B1EB4982}"/>
              </a:ext>
            </a:extLst>
          </p:cNvPr>
          <p:cNvSpPr/>
          <p:nvPr/>
        </p:nvSpPr>
        <p:spPr>
          <a:xfrm>
            <a:off x="410432" y="6010504"/>
            <a:ext cx="1150052" cy="1362010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1D8C1D-0F07-AFE9-A72F-351D362C3742}"/>
              </a:ext>
            </a:extLst>
          </p:cNvPr>
          <p:cNvSpPr/>
          <p:nvPr/>
        </p:nvSpPr>
        <p:spPr>
          <a:xfrm>
            <a:off x="2325377" y="6010504"/>
            <a:ext cx="1150052" cy="1362010"/>
          </a:xfrm>
          <a:prstGeom prst="rect">
            <a:avLst/>
          </a:prstGeom>
          <a:noFill/>
          <a:ln w="9525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Thread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59A822-442B-7E3C-8F62-B04E7ED07EB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60484" y="5790318"/>
            <a:ext cx="409896" cy="901191"/>
          </a:xfrm>
          <a:prstGeom prst="line">
            <a:avLst/>
          </a:prstGeom>
          <a:ln w="76200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261DA1-4924-E4F6-F3EF-EA48526DE851}"/>
              </a:ext>
            </a:extLst>
          </p:cNvPr>
          <p:cNvSpPr txBox="1"/>
          <p:nvPr/>
        </p:nvSpPr>
        <p:spPr>
          <a:xfrm>
            <a:off x="308561" y="5058344"/>
            <a:ext cx="1021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Server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7296E8-5277-1492-87D6-37623901D061}"/>
              </a:ext>
            </a:extLst>
          </p:cNvPr>
          <p:cNvSpPr txBox="1"/>
          <p:nvPr/>
        </p:nvSpPr>
        <p:spPr>
          <a:xfrm>
            <a:off x="870556" y="5420986"/>
            <a:ext cx="732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68BD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</a:t>
            </a:r>
            <a:r>
              <a:rPr lang="en-US" altLang="ko-KR" sz="18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lobal </a:t>
            </a:r>
            <a:r>
              <a:rPr lang="en-US" altLang="ko-KR" sz="18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shared_data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DBD1DF-375F-F68E-1C8C-82B4A66BB3A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030499" y="5790318"/>
            <a:ext cx="294878" cy="901191"/>
          </a:xfrm>
          <a:prstGeom prst="line">
            <a:avLst/>
          </a:prstGeom>
          <a:ln w="76200">
            <a:solidFill>
              <a:srgbClr val="4C5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E8839E-E5A6-169A-11D8-51344A66B8AC}"/>
              </a:ext>
            </a:extLst>
          </p:cNvPr>
          <p:cNvSpPr txBox="1"/>
          <p:nvPr/>
        </p:nvSpPr>
        <p:spPr>
          <a:xfrm>
            <a:off x="508908" y="3717305"/>
            <a:ext cx="8254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latin typeface="S-Core Dream 3 Light" pitchFamily="34" charset="0"/>
              </a:rPr>
              <a:t>Thread lock is necessary required.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091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820" y="3016526"/>
            <a:ext cx="854389" cy="114487"/>
            <a:chOff x="-94919" y="3016525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4919" y="3016525"/>
              <a:ext cx="854389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2978" y="88771"/>
            <a:ext cx="2020927" cy="2001324"/>
            <a:chOff x="7797239" y="88771"/>
            <a:chExt cx="2020927" cy="2001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7239" y="88771"/>
              <a:ext cx="2020927" cy="200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0559" y="295416"/>
            <a:ext cx="2327555" cy="2368676"/>
            <a:chOff x="9244820" y="295416"/>
            <a:chExt cx="2327555" cy="2368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9244820" y="295416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6522" y="4951512"/>
            <a:ext cx="2774765" cy="2747849"/>
            <a:chOff x="8430783" y="4951511"/>
            <a:chExt cx="2774765" cy="2747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783" y="4951511"/>
              <a:ext cx="2774765" cy="27478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500779" y="2429419"/>
            <a:ext cx="2366599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500778" y="3876515"/>
            <a:ext cx="69317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300" dirty="0">
                <a:solidFill>
                  <a:srgbClr val="FFFFFF"/>
                </a:solidFill>
                <a:latin typeface="S-Core Dream 7 ExtraBold" pitchFamily="34" charset="0"/>
              </a:rPr>
              <a:t>Game Screens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84601" y="4787768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4515951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439805" y="5346035"/>
            <a:ext cx="14957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* 추가사항을 </a:t>
            </a:r>
          </a:p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4DFDA24-7ACF-869B-C912-E8B273CDAB89}"/>
              </a:ext>
            </a:extLst>
          </p:cNvPr>
          <p:cNvGrpSpPr/>
          <p:nvPr/>
        </p:nvGrpSpPr>
        <p:grpSpPr>
          <a:xfrm>
            <a:off x="9340638" y="6172200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718B67E-4703-9DD9-992B-E666DC91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E0AF71E-0418-9B8C-A909-3EA606D00F83}"/>
              </a:ext>
            </a:extLst>
          </p:cNvPr>
          <p:cNvGrpSpPr/>
          <p:nvPr/>
        </p:nvGrpSpPr>
        <p:grpSpPr>
          <a:xfrm>
            <a:off x="10764811" y="5582288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09977795-4997-40EC-DCA1-6CDA254D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1A5585AD-6B5E-2905-7392-8BD29F18BAC1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Game Screens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826E5DA-8ED8-683C-21BF-055D1FD6B897}"/>
              </a:ext>
            </a:extLst>
          </p:cNvPr>
          <p:cNvSpPr txBox="1"/>
          <p:nvPr/>
        </p:nvSpPr>
        <p:spPr>
          <a:xfrm>
            <a:off x="3772805" y="399886"/>
            <a:ext cx="5334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4C50BB"/>
                </a:solidFill>
                <a:latin typeface="S-Core Dream 5 Medium" pitchFamily="34" charset="0"/>
              </a:rPr>
              <a:t>Page Composition</a:t>
            </a:r>
            <a:endParaRPr 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15B430-0778-F0FC-304C-019EBDB83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1" b="-2472"/>
          <a:stretch/>
        </p:blipFill>
        <p:spPr>
          <a:xfrm>
            <a:off x="3568581" y="3391091"/>
            <a:ext cx="3297736" cy="24864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3892C-16B3-A08A-90B5-A237ABEC3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4"/>
          <a:stretch/>
        </p:blipFill>
        <p:spPr>
          <a:xfrm>
            <a:off x="147060" y="3398144"/>
            <a:ext cx="3203105" cy="23791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1B5993-A4EB-C2D7-4FC8-9D4C56A85E52}"/>
              </a:ext>
            </a:extLst>
          </p:cNvPr>
          <p:cNvSpPr txBox="1"/>
          <p:nvPr/>
        </p:nvSpPr>
        <p:spPr>
          <a:xfrm>
            <a:off x="728622" y="5807204"/>
            <a:ext cx="2039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kern="0" spc="-100" dirty="0">
                <a:latin typeface="S-Core Dream 3 Light" pitchFamily="34" charset="0"/>
              </a:rPr>
              <a:t>Main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036EF-11EA-678A-6241-18E0C679C427}"/>
              </a:ext>
            </a:extLst>
          </p:cNvPr>
          <p:cNvSpPr txBox="1"/>
          <p:nvPr/>
        </p:nvSpPr>
        <p:spPr>
          <a:xfrm>
            <a:off x="3733474" y="5807204"/>
            <a:ext cx="296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kern="0" spc="-100" dirty="0">
                <a:latin typeface="S-Core Dream 3 Light" pitchFamily="34" charset="0"/>
              </a:rPr>
              <a:t>Finding Opponent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04692E-333B-750E-F90F-C8C1B9C1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91"/>
          <a:stretch/>
        </p:blipFill>
        <p:spPr>
          <a:xfrm>
            <a:off x="7031210" y="3434194"/>
            <a:ext cx="3262877" cy="2373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ACEA9E-3EAF-A55F-3E5E-4D7596450F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03" b="465"/>
          <a:stretch/>
        </p:blipFill>
        <p:spPr>
          <a:xfrm>
            <a:off x="10458980" y="3434194"/>
            <a:ext cx="3231620" cy="23730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4A97037-CD9D-0117-E667-E24E40F5B272}"/>
              </a:ext>
            </a:extLst>
          </p:cNvPr>
          <p:cNvSpPr txBox="1"/>
          <p:nvPr/>
        </p:nvSpPr>
        <p:spPr>
          <a:xfrm>
            <a:off x="7074035" y="5807203"/>
            <a:ext cx="296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kern="0" spc="-100" dirty="0">
                <a:latin typeface="S-Core Dream 3 Light" pitchFamily="34" charset="0"/>
              </a:rPr>
              <a:t>Waiting Room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69E3CC-9477-AA51-0ADB-663068B49D44}"/>
              </a:ext>
            </a:extLst>
          </p:cNvPr>
          <p:cNvSpPr txBox="1"/>
          <p:nvPr/>
        </p:nvSpPr>
        <p:spPr>
          <a:xfrm>
            <a:off x="10590815" y="5877580"/>
            <a:ext cx="296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kern="0" spc="-100" dirty="0">
                <a:latin typeface="S-Core Dream 3 Light" pitchFamily="34" charset="0"/>
              </a:rPr>
              <a:t>Game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A0E14E-68F3-F14A-B9DF-26E36F11691A}"/>
              </a:ext>
            </a:extLst>
          </p:cNvPr>
          <p:cNvSpPr txBox="1"/>
          <p:nvPr/>
        </p:nvSpPr>
        <p:spPr>
          <a:xfrm>
            <a:off x="279401" y="1727218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latin typeface="S-Core Dream 3 Light" pitchFamily="34" charset="0"/>
              </a:rPr>
              <a:t>P2P consists of 4 pages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D04153-95E3-7CE3-B8E8-8E28E9630B6B}"/>
              </a:ext>
            </a:extLst>
          </p:cNvPr>
          <p:cNvSpPr txBox="1"/>
          <p:nvPr/>
        </p:nvSpPr>
        <p:spPr>
          <a:xfrm>
            <a:off x="279400" y="2215250"/>
            <a:ext cx="6292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latin typeface="S-Core Dream 3 Light" pitchFamily="34" charset="0"/>
              </a:rPr>
              <a:t>Each page has its own networking step</a:t>
            </a:r>
          </a:p>
        </p:txBody>
      </p:sp>
    </p:spTree>
    <p:extLst>
      <p:ext uri="{BB962C8B-B14F-4D97-AF65-F5344CB8AC3E}">
        <p14:creationId xmlns:p14="http://schemas.microsoft.com/office/powerpoint/2010/main" val="218695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AA3A2D-0B40-5ED2-DE0E-8A54158343BF}"/>
              </a:ext>
            </a:extLst>
          </p:cNvPr>
          <p:cNvSpPr txBox="1"/>
          <p:nvPr/>
        </p:nvSpPr>
        <p:spPr>
          <a:xfrm>
            <a:off x="7264706" y="1952223"/>
            <a:ext cx="55141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page you see when player run P2P for the first time.</a:t>
            </a:r>
            <a:endParaRPr lang="ko-KR" altLang="en-US" sz="2800" dirty="0"/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3767815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4DFDA24-7ACF-869B-C912-E8B273CDAB89}"/>
              </a:ext>
            </a:extLst>
          </p:cNvPr>
          <p:cNvGrpSpPr/>
          <p:nvPr/>
        </p:nvGrpSpPr>
        <p:grpSpPr>
          <a:xfrm>
            <a:off x="9340638" y="6172200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718B67E-4703-9DD9-992B-E666DC91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E0AF71E-0418-9B8C-A909-3EA606D00F83}"/>
              </a:ext>
            </a:extLst>
          </p:cNvPr>
          <p:cNvGrpSpPr/>
          <p:nvPr/>
        </p:nvGrpSpPr>
        <p:grpSpPr>
          <a:xfrm>
            <a:off x="10764811" y="5582288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09977795-4997-40EC-DCA1-6CDA254D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1A5585AD-6B5E-2905-7392-8BD29F18BAC1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Game Screens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826E5DA-8ED8-683C-21BF-055D1FD6B897}"/>
              </a:ext>
            </a:extLst>
          </p:cNvPr>
          <p:cNvSpPr txBox="1"/>
          <p:nvPr/>
        </p:nvSpPr>
        <p:spPr>
          <a:xfrm>
            <a:off x="3772805" y="399886"/>
            <a:ext cx="5334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4C50BB"/>
                </a:solidFill>
                <a:latin typeface="S-Core Dream 5 Medium" pitchFamily="34" charset="0"/>
              </a:rPr>
              <a:t>Main Page</a:t>
            </a:r>
            <a:endParaRPr 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1B8F8-003B-A011-BB51-D96F202CB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4"/>
          <a:stretch/>
        </p:blipFill>
        <p:spPr>
          <a:xfrm>
            <a:off x="575473" y="1967993"/>
            <a:ext cx="6257127" cy="4647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7A0F94-F5A7-FC09-04B7-2BE4583CE634}"/>
              </a:ext>
            </a:extLst>
          </p:cNvPr>
          <p:cNvSpPr txBox="1"/>
          <p:nvPr/>
        </p:nvSpPr>
        <p:spPr>
          <a:xfrm>
            <a:off x="7264706" y="2883953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player can choose play or quit game.</a:t>
            </a:r>
            <a:endParaRPr lang="ko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30DC9A-D529-E39C-42A5-E9CD8A15B125}"/>
              </a:ext>
            </a:extLst>
          </p:cNvPr>
          <p:cNvSpPr txBox="1"/>
          <p:nvPr/>
        </p:nvSpPr>
        <p:spPr>
          <a:xfrm>
            <a:off x="7130527" y="6444202"/>
            <a:ext cx="7105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8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8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8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my_start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8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46D4CC-9D3E-31DE-9DBC-7F6BF16C27A9}"/>
              </a:ext>
            </a:extLst>
          </p:cNvPr>
          <p:cNvSpPr txBox="1"/>
          <p:nvPr/>
        </p:nvSpPr>
        <p:spPr>
          <a:xfrm>
            <a:off x="7264706" y="3985815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Networking step1: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Check connection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01E0A3-876A-209E-7BFB-87E007059FAF}"/>
              </a:ext>
            </a:extLst>
          </p:cNvPr>
          <p:cNvSpPr txBox="1"/>
          <p:nvPr/>
        </p:nvSpPr>
        <p:spPr>
          <a:xfrm>
            <a:off x="7599904" y="4522511"/>
            <a:ext cx="6934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Client get player ID(ex. player1, player2 …).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When click the PLAY button, </a:t>
            </a:r>
          </a:p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  <a:ea typeface="D2Coding" panose="020B0609020101020101" pitchFamily="49" charset="-127"/>
              </a:rPr>
              <a:t>        </a:t>
            </a:r>
            <a:r>
              <a:rPr lang="en-US" altLang="ko-KR" sz="2400" dirty="0" err="1">
                <a:solidFill>
                  <a:srgbClr val="268BD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my_start</a:t>
            </a:r>
            <a:r>
              <a:rPr lang="en-US" altLang="ko-KR" sz="2400" dirty="0">
                <a:solidFill>
                  <a:srgbClr val="268BD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turn True.</a:t>
            </a:r>
          </a:p>
        </p:txBody>
      </p:sp>
    </p:spTree>
    <p:extLst>
      <p:ext uri="{BB962C8B-B14F-4D97-AF65-F5344CB8AC3E}">
        <p14:creationId xmlns:p14="http://schemas.microsoft.com/office/powerpoint/2010/main" val="117825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4C9F28-7470-9CB5-B3BA-DA7635C6D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9"/>
          <a:stretch/>
        </p:blipFill>
        <p:spPr>
          <a:xfrm>
            <a:off x="595285" y="1967993"/>
            <a:ext cx="6237315" cy="464754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3767815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4DFDA24-7ACF-869B-C912-E8B273CDAB89}"/>
              </a:ext>
            </a:extLst>
          </p:cNvPr>
          <p:cNvGrpSpPr/>
          <p:nvPr/>
        </p:nvGrpSpPr>
        <p:grpSpPr>
          <a:xfrm>
            <a:off x="9340638" y="6172200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718B67E-4703-9DD9-992B-E666DC91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E0AF71E-0418-9B8C-A909-3EA606D00F83}"/>
              </a:ext>
            </a:extLst>
          </p:cNvPr>
          <p:cNvGrpSpPr/>
          <p:nvPr/>
        </p:nvGrpSpPr>
        <p:grpSpPr>
          <a:xfrm>
            <a:off x="10764811" y="5582288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09977795-4997-40EC-DCA1-6CDA254D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1A5585AD-6B5E-2905-7392-8BD29F18BAC1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Game Screens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826E5DA-8ED8-683C-21BF-055D1FD6B897}"/>
              </a:ext>
            </a:extLst>
          </p:cNvPr>
          <p:cNvSpPr txBox="1"/>
          <p:nvPr/>
        </p:nvSpPr>
        <p:spPr>
          <a:xfrm>
            <a:off x="3772805" y="399886"/>
            <a:ext cx="5334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4C50BB"/>
                </a:solidFill>
                <a:latin typeface="S-Core Dream 5 Medium" pitchFamily="34" charset="0"/>
              </a:rPr>
              <a:t>Finding Opponent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A0F94-F5A7-FC09-04B7-2BE4583CE634}"/>
              </a:ext>
            </a:extLst>
          </p:cNvPr>
          <p:cNvSpPr txBox="1"/>
          <p:nvPr/>
        </p:nvSpPr>
        <p:spPr>
          <a:xfrm>
            <a:off x="7264706" y="2006221"/>
            <a:ext cx="51304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This page is waiting for other players to connect to the server.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77E02-954D-64C7-0D99-207E7C366C91}"/>
              </a:ext>
            </a:extLst>
          </p:cNvPr>
          <p:cNvSpPr txBox="1"/>
          <p:nvPr/>
        </p:nvSpPr>
        <p:spPr>
          <a:xfrm>
            <a:off x="7269295" y="3977979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Networking step2: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Check session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C9E42-2BFF-4103-5CED-BB102BB8E12C}"/>
              </a:ext>
            </a:extLst>
          </p:cNvPr>
          <p:cNvSpPr txBox="1"/>
          <p:nvPr/>
        </p:nvSpPr>
        <p:spPr>
          <a:xfrm>
            <a:off x="7264706" y="6427857"/>
            <a:ext cx="710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8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game_start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8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8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76E3B-A001-5031-8973-57185C33EDE2}"/>
              </a:ext>
            </a:extLst>
          </p:cNvPr>
          <p:cNvSpPr txBox="1"/>
          <p:nvPr/>
        </p:nvSpPr>
        <p:spPr>
          <a:xfrm>
            <a:off x="7599904" y="4522511"/>
            <a:ext cx="62176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When opponent client connect to the server, </a:t>
            </a:r>
            <a:r>
              <a:rPr lang="en-US" altLang="ko-KR" sz="2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game_start</a:t>
            </a:r>
            <a:r>
              <a:rPr lang="en-US" altLang="ko-KR" sz="28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turn True.</a:t>
            </a:r>
          </a:p>
        </p:txBody>
      </p:sp>
    </p:spTree>
    <p:extLst>
      <p:ext uri="{BB962C8B-B14F-4D97-AF65-F5344CB8AC3E}">
        <p14:creationId xmlns:p14="http://schemas.microsoft.com/office/powerpoint/2010/main" val="386660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47207A0-FEA4-AEC0-C728-741F1081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09" y="1901614"/>
            <a:ext cx="6579913" cy="4982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A3A2D-0B40-5ED2-DE0E-8A54158343BF}"/>
              </a:ext>
            </a:extLst>
          </p:cNvPr>
          <p:cNvSpPr txBox="1"/>
          <p:nvPr/>
        </p:nvSpPr>
        <p:spPr>
          <a:xfrm>
            <a:off x="7264706" y="1952223"/>
            <a:ext cx="6197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A page where both players communicate before the start of the game.</a:t>
            </a:r>
            <a:endParaRPr lang="ko-KR" altLang="en-US" sz="2800" dirty="0"/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4DFDA24-7ACF-869B-C912-E8B273CDAB89}"/>
              </a:ext>
            </a:extLst>
          </p:cNvPr>
          <p:cNvGrpSpPr/>
          <p:nvPr/>
        </p:nvGrpSpPr>
        <p:grpSpPr>
          <a:xfrm>
            <a:off x="9340638" y="6172200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718B67E-4703-9DD9-992B-E666DC91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E0AF71E-0418-9B8C-A909-3EA606D00F83}"/>
              </a:ext>
            </a:extLst>
          </p:cNvPr>
          <p:cNvGrpSpPr/>
          <p:nvPr/>
        </p:nvGrpSpPr>
        <p:grpSpPr>
          <a:xfrm>
            <a:off x="10764811" y="5582288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09977795-4997-40EC-DCA1-6CDA254D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1A5585AD-6B5E-2905-7392-8BD29F18BAC1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Game Screens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826E5DA-8ED8-683C-21BF-055D1FD6B897}"/>
              </a:ext>
            </a:extLst>
          </p:cNvPr>
          <p:cNvSpPr txBox="1"/>
          <p:nvPr/>
        </p:nvSpPr>
        <p:spPr>
          <a:xfrm>
            <a:off x="3772805" y="399886"/>
            <a:ext cx="5334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4C50BB"/>
                </a:solidFill>
                <a:latin typeface="S-Core Dream 5 Medium" pitchFamily="34" charset="0"/>
              </a:rPr>
              <a:t>Waiting Room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A0F94-F5A7-FC09-04B7-2BE4583CE634}"/>
              </a:ext>
            </a:extLst>
          </p:cNvPr>
          <p:cNvSpPr txBox="1"/>
          <p:nvPr/>
        </p:nvSpPr>
        <p:spPr>
          <a:xfrm>
            <a:off x="7264706" y="2885419"/>
            <a:ext cx="55141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Using thread,</a:t>
            </a:r>
          </a:p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       Chat is displayed in real time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77E02-954D-64C7-0D99-207E7C366C91}"/>
              </a:ext>
            </a:extLst>
          </p:cNvPr>
          <p:cNvSpPr txBox="1"/>
          <p:nvPr/>
        </p:nvSpPr>
        <p:spPr>
          <a:xfrm>
            <a:off x="7269295" y="3977979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latin typeface="S-Core Dream 3 Light" pitchFamily="34" charset="0"/>
              </a:rPr>
              <a:t>Networking step3: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Check ready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76E3B-A001-5031-8973-57185C33EDE2}"/>
              </a:ext>
            </a:extLst>
          </p:cNvPr>
          <p:cNvSpPr txBox="1"/>
          <p:nvPr/>
        </p:nvSpPr>
        <p:spPr>
          <a:xfrm>
            <a:off x="7513268" y="4489779"/>
            <a:ext cx="5186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Use </a:t>
            </a:r>
            <a:r>
              <a:rPr lang="en-US" altLang="ko-KR" sz="20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my_ready</a:t>
            </a:r>
            <a:r>
              <a:rPr lang="en-US" altLang="ko-KR" sz="20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20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other_ready</a:t>
            </a:r>
            <a:r>
              <a:rPr lang="en-US" altLang="ko-KR" sz="20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to know the ready state of each user.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E0510-239D-0E5A-665D-C2203C9FE6B1}"/>
              </a:ext>
            </a:extLst>
          </p:cNvPr>
          <p:cNvSpPr txBox="1"/>
          <p:nvPr/>
        </p:nvSpPr>
        <p:spPr>
          <a:xfrm>
            <a:off x="7176409" y="6344741"/>
            <a:ext cx="59045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my_ready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other_ready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</a:p>
          <a:p>
            <a:r>
              <a:rPr lang="en-US" altLang="ko-KR" sz="1600" dirty="0">
                <a:solidFill>
                  <a:srgbClr val="B589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game_ready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dirty="0">
                <a:solidFill>
                  <a:srgbClr val="2AA19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sz="16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1EBA07-E626-2189-6F62-069E8C39B199}"/>
              </a:ext>
            </a:extLst>
          </p:cNvPr>
          <p:cNvSpPr txBox="1"/>
          <p:nvPr/>
        </p:nvSpPr>
        <p:spPr>
          <a:xfrm>
            <a:off x="7442200" y="5454324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Use </a:t>
            </a:r>
            <a:r>
              <a:rPr lang="en-US" altLang="ko-KR" sz="20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 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to send and receive chatting.</a:t>
            </a:r>
          </a:p>
        </p:txBody>
      </p:sp>
    </p:spTree>
    <p:extLst>
      <p:ext uri="{BB962C8B-B14F-4D97-AF65-F5344CB8AC3E}">
        <p14:creationId xmlns:p14="http://schemas.microsoft.com/office/powerpoint/2010/main" val="388447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AA3A2D-0B40-5ED2-DE0E-8A54158343BF}"/>
              </a:ext>
            </a:extLst>
          </p:cNvPr>
          <p:cNvSpPr txBox="1"/>
          <p:nvPr/>
        </p:nvSpPr>
        <p:spPr>
          <a:xfrm>
            <a:off x="7264706" y="1952223"/>
            <a:ext cx="6197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Play game</a:t>
            </a:r>
            <a:endParaRPr lang="ko-KR" altLang="en-US" sz="2800" dirty="0"/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4DFDA24-7ACF-869B-C912-E8B273CDAB89}"/>
              </a:ext>
            </a:extLst>
          </p:cNvPr>
          <p:cNvGrpSpPr/>
          <p:nvPr/>
        </p:nvGrpSpPr>
        <p:grpSpPr>
          <a:xfrm>
            <a:off x="9340638" y="6172200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718B67E-4703-9DD9-992B-E666DC91B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E0AF71E-0418-9B8C-A909-3EA606D00F83}"/>
              </a:ext>
            </a:extLst>
          </p:cNvPr>
          <p:cNvGrpSpPr/>
          <p:nvPr/>
        </p:nvGrpSpPr>
        <p:grpSpPr>
          <a:xfrm>
            <a:off x="10764811" y="5582288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09977795-4997-40EC-DCA1-6CDA254D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1A5585AD-6B5E-2905-7392-8BD29F18BAC1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Game Screens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826E5DA-8ED8-683C-21BF-055D1FD6B897}"/>
              </a:ext>
            </a:extLst>
          </p:cNvPr>
          <p:cNvSpPr txBox="1"/>
          <p:nvPr/>
        </p:nvSpPr>
        <p:spPr>
          <a:xfrm>
            <a:off x="3772805" y="399886"/>
            <a:ext cx="5334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4C50BB"/>
                </a:solidFill>
                <a:latin typeface="S-Core Dream 5 Medium" pitchFamily="34" charset="0"/>
              </a:rPr>
              <a:t>Waiting Room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77E02-954D-64C7-0D99-207E7C366C91}"/>
              </a:ext>
            </a:extLst>
          </p:cNvPr>
          <p:cNvSpPr txBox="1"/>
          <p:nvPr/>
        </p:nvSpPr>
        <p:spPr>
          <a:xfrm>
            <a:off x="7264706" y="2602425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Networking step 4: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Update</a:t>
            </a:r>
            <a:endParaRPr lang="ko-KR" altLang="en-US" sz="2800" dirty="0">
              <a:solidFill>
                <a:srgbClr val="4C50BB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EEDBE-C158-6099-209E-FE455336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4"/>
          <a:stretch/>
        </p:blipFill>
        <p:spPr>
          <a:xfrm>
            <a:off x="308561" y="2031507"/>
            <a:ext cx="6381750" cy="4688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6CC81D-170F-D733-4EEF-FBB4BE9F19A1}"/>
              </a:ext>
            </a:extLst>
          </p:cNvPr>
          <p:cNvSpPr txBox="1"/>
          <p:nvPr/>
        </p:nvSpPr>
        <p:spPr>
          <a:xfrm>
            <a:off x="7222603" y="3564415"/>
            <a:ext cx="59045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586E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Protocol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has_item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other_has_item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item_type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ball_shine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item_use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pad_up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pad_dn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bool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B58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other_paddle_height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ball_y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item_x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400" b="0" dirty="0" err="1">
                <a:solidFill>
                  <a:srgbClr val="268BD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item_y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 b="0" dirty="0">
                <a:solidFill>
                  <a:srgbClr val="CB4B1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b="0" dirty="0">
              <a:solidFill>
                <a:srgbClr val="657B83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18EDD-EE3C-FF11-3485-63974782A3D4}"/>
              </a:ext>
            </a:extLst>
          </p:cNvPr>
          <p:cNvSpPr txBox="1"/>
          <p:nvPr/>
        </p:nvSpPr>
        <p:spPr>
          <a:xfrm>
            <a:off x="7442200" y="3048000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With those variable, update objects state.</a:t>
            </a:r>
          </a:p>
        </p:txBody>
      </p:sp>
    </p:spTree>
    <p:extLst>
      <p:ext uri="{BB962C8B-B14F-4D97-AF65-F5344CB8AC3E}">
        <p14:creationId xmlns:p14="http://schemas.microsoft.com/office/powerpoint/2010/main" val="131407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85625" y="2127985"/>
            <a:ext cx="854389" cy="114487"/>
            <a:chOff x="10129886" y="2127984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9886" y="2127984"/>
              <a:ext cx="854389" cy="11448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65152" y="1579934"/>
            <a:ext cx="941053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0" b="1" dirty="0">
                <a:solidFill>
                  <a:srgbClr val="4C50BB"/>
                </a:solidFill>
                <a:latin typeface="Bebas" pitchFamily="34" charset="0"/>
                <a:cs typeface="Bebas" pitchFamily="34" charset="0"/>
              </a:rPr>
              <a:t>CONTENTS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385084" y="3590119"/>
            <a:ext cx="132276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4C50BB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624776" y="3590119"/>
            <a:ext cx="132276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258161" y="3755083"/>
            <a:ext cx="33361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About Ping 2 Pong</a:t>
            </a:r>
            <a:endParaRPr lang="en-US" sz="3200" dirty="0"/>
          </a:p>
        </p:txBody>
      </p:sp>
      <p:sp>
        <p:nvSpPr>
          <p:cNvPr id="10" name="Object 10"/>
          <p:cNvSpPr txBox="1"/>
          <p:nvPr/>
        </p:nvSpPr>
        <p:spPr>
          <a:xfrm>
            <a:off x="7502933" y="3755083"/>
            <a:ext cx="32807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4747"/>
                </a:solidFill>
                <a:latin typeface="S-Core Dream 6 Bold" pitchFamily="34" charset="0"/>
              </a:rPr>
              <a:t>Network Programing</a:t>
            </a:r>
            <a:endParaRPr lang="en-US" sz="28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98068" y="4886233"/>
            <a:ext cx="2332519" cy="2309894"/>
            <a:chOff x="8842329" y="4886233"/>
            <a:chExt cx="2332519" cy="23098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2329" y="4886233"/>
              <a:ext cx="2332519" cy="2309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809" y="232996"/>
            <a:ext cx="2551831" cy="2527078"/>
            <a:chOff x="-357930" y="232996"/>
            <a:chExt cx="2551831" cy="25270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7930" y="232996"/>
              <a:ext cx="2551831" cy="252707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385084" y="4900146"/>
            <a:ext cx="132276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3222601" y="5130013"/>
            <a:ext cx="33361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Game Screens </a:t>
            </a:r>
            <a:endParaRPr lang="en-US" sz="2800" dirty="0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AFF99485-A811-0E78-7207-923F5B09823B}"/>
              </a:ext>
            </a:extLst>
          </p:cNvPr>
          <p:cNvSpPr txBox="1"/>
          <p:nvPr/>
        </p:nvSpPr>
        <p:spPr>
          <a:xfrm>
            <a:off x="6665416" y="4900146"/>
            <a:ext cx="132276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4E8D78C8-7316-9B31-0D8B-BE5491217B86}"/>
              </a:ext>
            </a:extLst>
          </p:cNvPr>
          <p:cNvSpPr txBox="1"/>
          <p:nvPr/>
        </p:nvSpPr>
        <p:spPr>
          <a:xfrm>
            <a:off x="7502933" y="5130013"/>
            <a:ext cx="33361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Demo Video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8026" y="2429419"/>
            <a:ext cx="2366599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438520" y="3876515"/>
            <a:ext cx="693171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800" kern="0" spc="-3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Demo</a:t>
            </a:r>
            <a:r>
              <a:rPr lang="ko-KR" altLang="en-US" sz="3800" kern="0" spc="-3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 </a:t>
            </a:r>
            <a:r>
              <a:rPr lang="en-US" altLang="ko-KR" sz="3800" kern="0" spc="-3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Video</a:t>
            </a:r>
            <a:endParaRPr lang="en-GB" sz="3800" kern="0" spc="-300" dirty="0">
              <a:solidFill>
                <a:srgbClr val="FFFFFF"/>
              </a:solidFill>
              <a:latin typeface="S-Core Dream 7 ExtraBold" pitchFamily="34" charset="0"/>
              <a:cs typeface="S-Core Dream 7 Extra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330392" y="59210"/>
            <a:ext cx="2912177" cy="2883929"/>
            <a:chOff x="874653" y="59209"/>
            <a:chExt cx="2912177" cy="288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653" y="59209"/>
              <a:ext cx="2912177" cy="2883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398" y="5013682"/>
            <a:ext cx="2327555" cy="2368676"/>
            <a:chOff x="-1118341" y="5013682"/>
            <a:chExt cx="2327555" cy="2368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118341" y="5013682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9868" y="5361631"/>
            <a:ext cx="2211512" cy="2190060"/>
            <a:chOff x="9024130" y="5361631"/>
            <a:chExt cx="2211512" cy="2190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4130" y="5361631"/>
              <a:ext cx="2211512" cy="2190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5625" y="2942691"/>
            <a:ext cx="854389" cy="114487"/>
            <a:chOff x="10129886" y="2942690"/>
            <a:chExt cx="854389" cy="1144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9886" y="2942690"/>
              <a:ext cx="854389" cy="11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3767815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891538" y="3859126"/>
            <a:ext cx="184293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559419" y="3526497"/>
            <a:ext cx="25071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439805" y="4597899"/>
            <a:ext cx="14957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* 추가사항을 </a:t>
            </a:r>
          </a:p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5C6D6DA-A6FF-12B6-8105-9BFB7003C264}"/>
              </a:ext>
            </a:extLst>
          </p:cNvPr>
          <p:cNvGrpSpPr/>
          <p:nvPr/>
        </p:nvGrpSpPr>
        <p:grpSpPr>
          <a:xfrm>
            <a:off x="1767393" y="6767178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7908A1F8-36DB-01FE-2A21-9BA73718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177EC1D7-C955-05F2-EAC9-29EB2D11BE46}"/>
              </a:ext>
            </a:extLst>
          </p:cNvPr>
          <p:cNvGrpSpPr/>
          <p:nvPr/>
        </p:nvGrpSpPr>
        <p:grpSpPr>
          <a:xfrm>
            <a:off x="307794" y="6477000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6FCBF9E8-F1DD-185D-B650-7F4CCE44E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pic>
        <p:nvPicPr>
          <p:cNvPr id="4" name="2022-12-01 03 40 20">
            <a:hlinkClick r:id="" action="ppaction://media"/>
            <a:extLst>
              <a:ext uri="{FF2B5EF4-FFF2-40B4-BE49-F238E27FC236}">
                <a16:creationId xmlns:a16="http://schemas.microsoft.com/office/drawing/2014/main" id="{3B20EBA3-1F44-4D2A-908C-B2A424603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600" y="1869068"/>
            <a:ext cx="13365405" cy="4987458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06478462-AFAF-77C9-BFC2-4842CCA8192B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319161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3767815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891538" y="3859126"/>
            <a:ext cx="184293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559419" y="3526497"/>
            <a:ext cx="25071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439805" y="4597899"/>
            <a:ext cx="14957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* 추가사항을 </a:t>
            </a:r>
          </a:p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DB93995-0208-1DB0-618A-BBD540E91C48}"/>
              </a:ext>
            </a:extLst>
          </p:cNvPr>
          <p:cNvGrpSpPr/>
          <p:nvPr/>
        </p:nvGrpSpPr>
        <p:grpSpPr>
          <a:xfrm>
            <a:off x="9201491" y="6776654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3FCD651-8DE5-E210-E97F-FB15D330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40A9364-14CD-9839-7300-0E73E77E129F}"/>
              </a:ext>
            </a:extLst>
          </p:cNvPr>
          <p:cNvGrpSpPr/>
          <p:nvPr/>
        </p:nvGrpSpPr>
        <p:grpSpPr>
          <a:xfrm>
            <a:off x="10937690" y="6474814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DC86596F-74D8-012C-67C6-1BD3FF0C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10E52365-3D53-4C09-865D-2838BAEE515D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Demo Video</a:t>
            </a:r>
          </a:p>
        </p:txBody>
      </p:sp>
      <p:pic>
        <p:nvPicPr>
          <p:cNvPr id="5" name="2022-12-01 03 43 20">
            <a:hlinkClick r:id="" action="ppaction://media"/>
            <a:extLst>
              <a:ext uri="{FF2B5EF4-FFF2-40B4-BE49-F238E27FC236}">
                <a16:creationId xmlns:a16="http://schemas.microsoft.com/office/drawing/2014/main" id="{6342070B-9E23-2C08-ECB6-8BF735EFD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9823" y="138608"/>
            <a:ext cx="9480633" cy="74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7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00949" y="3767815"/>
            <a:ext cx="174617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891538" y="3859126"/>
            <a:ext cx="184293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559419" y="3526497"/>
            <a:ext cx="25071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KEY WORD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439805" y="4597899"/>
            <a:ext cx="14957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* 추가사항을 </a:t>
            </a:r>
          </a:p>
          <a:p>
            <a:pPr algn="r"/>
            <a:r>
              <a:rPr lang="en-US" sz="10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DB93995-0208-1DB0-618A-BBD540E91C48}"/>
              </a:ext>
            </a:extLst>
          </p:cNvPr>
          <p:cNvGrpSpPr/>
          <p:nvPr/>
        </p:nvGrpSpPr>
        <p:grpSpPr>
          <a:xfrm>
            <a:off x="9201491" y="6776654"/>
            <a:ext cx="2848346" cy="2848346"/>
            <a:chOff x="6723468" y="6009108"/>
            <a:chExt cx="2848346" cy="284834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3FCD651-8DE5-E210-E97F-FB15D330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40A9364-14CD-9839-7300-0E73E77E129F}"/>
              </a:ext>
            </a:extLst>
          </p:cNvPr>
          <p:cNvGrpSpPr/>
          <p:nvPr/>
        </p:nvGrpSpPr>
        <p:grpSpPr>
          <a:xfrm>
            <a:off x="10937690" y="6474814"/>
            <a:ext cx="2848346" cy="2848346"/>
            <a:chOff x="6723468" y="6009108"/>
            <a:chExt cx="2848346" cy="2848346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DC86596F-74D8-012C-67C6-1BD3FF0C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10E52365-3D53-4C09-865D-2838BAEE515D}"/>
              </a:ext>
            </a:extLst>
          </p:cNvPr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TEAM 8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704D2D3-CF62-586A-6AEF-7ABBF53A10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998707"/>
              </p:ext>
            </p:extLst>
          </p:nvPr>
        </p:nvGraphicFramePr>
        <p:xfrm>
          <a:off x="793135" y="1966183"/>
          <a:ext cx="1223133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66">
                  <a:extLst>
                    <a:ext uri="{9D8B030D-6E8A-4147-A177-3AD203B41FA5}">
                      <a16:colId xmlns:a16="http://schemas.microsoft.com/office/drawing/2014/main" val="316793935"/>
                    </a:ext>
                  </a:extLst>
                </a:gridCol>
                <a:gridCol w="2446266">
                  <a:extLst>
                    <a:ext uri="{9D8B030D-6E8A-4147-A177-3AD203B41FA5}">
                      <a16:colId xmlns:a16="http://schemas.microsoft.com/office/drawing/2014/main" val="1449834509"/>
                    </a:ext>
                  </a:extLst>
                </a:gridCol>
                <a:gridCol w="2446266">
                  <a:extLst>
                    <a:ext uri="{9D8B030D-6E8A-4147-A177-3AD203B41FA5}">
                      <a16:colId xmlns:a16="http://schemas.microsoft.com/office/drawing/2014/main" val="357218355"/>
                    </a:ext>
                  </a:extLst>
                </a:gridCol>
                <a:gridCol w="2446266">
                  <a:extLst>
                    <a:ext uri="{9D8B030D-6E8A-4147-A177-3AD203B41FA5}">
                      <a16:colId xmlns:a16="http://schemas.microsoft.com/office/drawing/2014/main" val="3208440386"/>
                    </a:ext>
                  </a:extLst>
                </a:gridCol>
                <a:gridCol w="2446266">
                  <a:extLst>
                    <a:ext uri="{9D8B030D-6E8A-4147-A177-3AD203B41FA5}">
                      <a16:colId xmlns:a16="http://schemas.microsoft.com/office/drawing/2014/main" val="140225302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Team 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2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서상빈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오송정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전시현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최상현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2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Student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201935061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202135552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202135574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201935141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6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201935061seo97250@gachon.ac.kr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osong23@gachon.ac.kr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wjstlgus13@gachon.ac.kr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shchoi00</a:t>
                      </a:r>
                    </a:p>
                    <a:p>
                      <a:pPr algn="ctr" latinLnBrk="1"/>
                      <a:r>
                        <a:rPr lang="en-US" altLang="ko-KR" dirty="0"/>
                        <a:t>@gachon.ac.kr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7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 Game,</a:t>
                      </a:r>
                    </a:p>
                    <a:p>
                      <a:pPr algn="ctr" latinLnBrk="1"/>
                      <a:r>
                        <a:rPr lang="en-US" altLang="ko-KR" dirty="0"/>
                        <a:t>Inside server commination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Implement Client,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Implement GUI,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Implement Chatting,</a:t>
                      </a:r>
                    </a:p>
                    <a:p>
                      <a:pPr algn="ctr" latinLnBrk="1"/>
                      <a:r>
                        <a:rPr lang="en-US" altLang="ko-KR" dirty="0"/>
                        <a:t>Make PPT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Implement Client,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Implement GUI,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Implement Chatting,</a:t>
                      </a:r>
                    </a:p>
                    <a:p>
                      <a:pPr algn="ctr" latinLnBrk="1"/>
                      <a:r>
                        <a:rPr lang="en-US" altLang="ko-KR" dirty="0"/>
                        <a:t>Make PPT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 Game,</a:t>
                      </a:r>
                    </a:p>
                    <a:p>
                      <a:pPr algn="ctr" latinLnBrk="1"/>
                      <a:r>
                        <a:rPr lang="en-US" altLang="ko-KR" dirty="0"/>
                        <a:t>Implement server-client  communication, Implement Chatting</a:t>
                      </a:r>
                    </a:p>
                    <a:p>
                      <a:pPr algn="ctr" latinLnBrk="1"/>
                      <a:r>
                        <a:rPr lang="en-US" altLang="ko-KR" dirty="0"/>
                        <a:t>Make Proposal,</a:t>
                      </a:r>
                    </a:p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4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51070FD-2D73-41C1-FEAF-DA507D8346EA}"/>
              </a:ext>
            </a:extLst>
          </p:cNvPr>
          <p:cNvSpPr txBox="1"/>
          <p:nvPr/>
        </p:nvSpPr>
        <p:spPr>
          <a:xfrm>
            <a:off x="831235" y="6068333"/>
            <a:ext cx="718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https://github.com/motdesty/Ping2Pong</a:t>
            </a:r>
          </a:p>
        </p:txBody>
      </p:sp>
    </p:spTree>
    <p:extLst>
      <p:ext uri="{BB962C8B-B14F-4D97-AF65-F5344CB8AC3E}">
        <p14:creationId xmlns:p14="http://schemas.microsoft.com/office/powerpoint/2010/main" val="39111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34355" y="5762972"/>
            <a:ext cx="1280428" cy="114487"/>
            <a:chOff x="10178617" y="5762971"/>
            <a:chExt cx="1280428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617" y="5762971"/>
              <a:ext cx="1280428" cy="1144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4856" y="2125024"/>
            <a:ext cx="960351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700" b="1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</a:t>
            </a:r>
          </a:p>
          <a:p>
            <a:r>
              <a:rPr lang="en-US" sz="11700" b="1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YOU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924855" y="345473"/>
            <a:ext cx="2989929" cy="2960927"/>
            <a:chOff x="8469116" y="345472"/>
            <a:chExt cx="2989929" cy="29609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9116" y="345472"/>
              <a:ext cx="2989929" cy="2960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3110" y="4492275"/>
            <a:ext cx="2142081" cy="2121302"/>
            <a:chOff x="897371" y="4492275"/>
            <a:chExt cx="2142081" cy="2121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371" y="4492275"/>
              <a:ext cx="2142081" cy="2121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677" y="5109160"/>
            <a:ext cx="2539810" cy="2539810"/>
            <a:chOff x="-889061" y="5109160"/>
            <a:chExt cx="2539810" cy="2539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-889061" y="5109160"/>
              <a:ext cx="2539810" cy="253981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810907" y="5858858"/>
            <a:ext cx="26067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Team 8</a:t>
            </a:r>
            <a:endParaRPr lang="en-US" sz="2800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945449" y="2286395"/>
            <a:ext cx="2539810" cy="2539810"/>
            <a:chOff x="8489711" y="2286395"/>
            <a:chExt cx="2539810" cy="2539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8489711" y="2286395"/>
              <a:ext cx="2539810" cy="2539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85625" y="2942691"/>
            <a:ext cx="854389" cy="114487"/>
            <a:chOff x="10129886" y="2942690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9886" y="2942690"/>
              <a:ext cx="854389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7054" y="51579"/>
            <a:ext cx="2660479" cy="2634672"/>
            <a:chOff x="3391315" y="51579"/>
            <a:chExt cx="2660479" cy="26346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315" y="51579"/>
              <a:ext cx="2660479" cy="26346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380" y="4926614"/>
            <a:ext cx="2494494" cy="2494494"/>
            <a:chOff x="-537358" y="4926614"/>
            <a:chExt cx="2494494" cy="2494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537358" y="4926614"/>
              <a:ext cx="2494494" cy="2494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2109" y="4371424"/>
            <a:ext cx="2058929" cy="2038957"/>
            <a:chOff x="1176370" y="4371423"/>
            <a:chExt cx="2058929" cy="2038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370" y="4371423"/>
              <a:ext cx="2058929" cy="203895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88026" y="2429419"/>
            <a:ext cx="2366599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438520" y="3876515"/>
            <a:ext cx="69317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600" kern="0" spc="-3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About Ping 2 Pong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80173" y="1708010"/>
            <a:ext cx="6057254" cy="769441"/>
          </a:xfrm>
          <a:prstGeom prst="rect">
            <a:avLst/>
          </a:prstGeom>
          <a:solidFill>
            <a:srgbClr val="4C50BB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>
                <a:solidFill>
                  <a:schemeClr val="bg1"/>
                </a:solidFill>
                <a:latin typeface="S-Core Dream 7 ExtraBold" pitchFamily="34" charset="0"/>
              </a:rPr>
              <a:t>Main Goal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0363FBA5-47E0-99C4-387A-BF1C752571B8}"/>
              </a:ext>
            </a:extLst>
          </p:cNvPr>
          <p:cNvSpPr txBox="1"/>
          <p:nvPr/>
        </p:nvSpPr>
        <p:spPr>
          <a:xfrm>
            <a:off x="2413000" y="3119205"/>
            <a:ext cx="8991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A program that everyone can enjoy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DE9933C-38B4-840C-9F09-7CC7FD6A525D}"/>
              </a:ext>
            </a:extLst>
          </p:cNvPr>
          <p:cNvSpPr txBox="1"/>
          <p:nvPr/>
        </p:nvSpPr>
        <p:spPr>
          <a:xfrm>
            <a:off x="2413000" y="4285452"/>
            <a:ext cx="8991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Real-time networking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38991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80173" y="1752600"/>
            <a:ext cx="6057254" cy="769441"/>
          </a:xfrm>
          <a:prstGeom prst="rect">
            <a:avLst/>
          </a:prstGeom>
          <a:solidFill>
            <a:srgbClr val="4C50BB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4400" kern="0" spc="-200">
                <a:solidFill>
                  <a:schemeClr val="bg1"/>
                </a:solidFill>
                <a:latin typeface="S-Core Dream 7 ExtraBold" pitchFamily="34" charset="0"/>
              </a:defRPr>
            </a:lvl1pPr>
          </a:lstStyle>
          <a:p>
            <a:r>
              <a:rPr lang="en-US" dirty="0"/>
              <a:t>Brief description </a:t>
            </a:r>
            <a:r>
              <a:rPr lang="en-US"/>
              <a:t>of project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0363FBA5-47E0-99C4-387A-BF1C752571B8}"/>
              </a:ext>
            </a:extLst>
          </p:cNvPr>
          <p:cNvSpPr txBox="1"/>
          <p:nvPr/>
        </p:nvSpPr>
        <p:spPr>
          <a:xfrm>
            <a:off x="2503354" y="3284378"/>
            <a:ext cx="8991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An advanced fun and easy Pong game.</a:t>
            </a:r>
          </a:p>
        </p:txBody>
      </p:sp>
    </p:spTree>
    <p:extLst>
      <p:ext uri="{BB962C8B-B14F-4D97-AF65-F5344CB8AC3E}">
        <p14:creationId xmlns:p14="http://schemas.microsoft.com/office/powerpoint/2010/main" val="207035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About Ping 2 Pong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CC3A3B-F7EC-4C96-54FD-C9005C4EA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4"/>
          <a:stretch/>
        </p:blipFill>
        <p:spPr>
          <a:xfrm>
            <a:off x="308561" y="2031507"/>
            <a:ext cx="6381750" cy="468884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pic>
        <p:nvPicPr>
          <p:cNvPr id="1028" name="Picture 4" descr="Atari Logo PNG Vectors Free Download">
            <a:extLst>
              <a:ext uri="{FF2B5EF4-FFF2-40B4-BE49-F238E27FC236}">
                <a16:creationId xmlns:a16="http://schemas.microsoft.com/office/drawing/2014/main" id="{5A92ACE3-237A-F180-F0CB-9AABD03C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600" y="2181354"/>
            <a:ext cx="1428750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1ADF33-C78E-87B4-4BC3-145DFC86C3E4}"/>
              </a:ext>
            </a:extLst>
          </p:cNvPr>
          <p:cNvSpPr txBox="1"/>
          <p:nvPr/>
        </p:nvSpPr>
        <p:spPr>
          <a:xfrm>
            <a:off x="6908800" y="2150022"/>
            <a:ext cx="556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Our </a:t>
            </a:r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Ping 2 Pong 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is based on Atari’s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78B9E-BBCA-2987-03A3-4FE67043F014}"/>
              </a:ext>
            </a:extLst>
          </p:cNvPr>
          <p:cNvSpPr txBox="1"/>
          <p:nvPr/>
        </p:nvSpPr>
        <p:spPr>
          <a:xfrm>
            <a:off x="6908800" y="4305559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If you hit the ball and make it touch the end of the opposite side, you score points.</a:t>
            </a:r>
            <a:endParaRPr lang="ko-KR" altLang="en-US" sz="28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B22872-F69A-6005-8E2A-38CE2F99A91C}"/>
              </a:ext>
            </a:extLst>
          </p:cNvPr>
          <p:cNvCxnSpPr/>
          <p:nvPr/>
        </p:nvCxnSpPr>
        <p:spPr>
          <a:xfrm>
            <a:off x="361416" y="2057400"/>
            <a:ext cx="6276040" cy="0"/>
          </a:xfrm>
          <a:prstGeom prst="line">
            <a:avLst/>
          </a:prstGeom>
          <a:ln w="76200">
            <a:solidFill>
              <a:srgbClr val="FA28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997D71-79EA-3788-DD7F-D1481306A15B}"/>
              </a:ext>
            </a:extLst>
          </p:cNvPr>
          <p:cNvCxnSpPr/>
          <p:nvPr/>
        </p:nvCxnSpPr>
        <p:spPr>
          <a:xfrm>
            <a:off x="361416" y="6720347"/>
            <a:ext cx="6276040" cy="0"/>
          </a:xfrm>
          <a:prstGeom prst="line">
            <a:avLst/>
          </a:prstGeom>
          <a:ln w="76200">
            <a:solidFill>
              <a:srgbClr val="FA28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9A42B4-7EEC-EE40-C008-55C262082988}"/>
              </a:ext>
            </a:extLst>
          </p:cNvPr>
          <p:cNvSpPr txBox="1"/>
          <p:nvPr/>
        </p:nvSpPr>
        <p:spPr>
          <a:xfrm>
            <a:off x="4013200" y="600505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Ball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26D8A-D2C6-2F82-6D33-370E4EF40872}"/>
              </a:ext>
            </a:extLst>
          </p:cNvPr>
          <p:cNvSpPr txBox="1"/>
          <p:nvPr/>
        </p:nvSpPr>
        <p:spPr>
          <a:xfrm>
            <a:off x="5594178" y="6739888"/>
            <a:ext cx="15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Bottom edge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A80484-0A02-E638-DD06-6FA28FBDAC51}"/>
              </a:ext>
            </a:extLst>
          </p:cNvPr>
          <p:cNvSpPr txBox="1"/>
          <p:nvPr/>
        </p:nvSpPr>
        <p:spPr>
          <a:xfrm>
            <a:off x="4566302" y="1662175"/>
            <a:ext cx="15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Top edge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8EFAF3-2817-796B-0E80-9D8BE0882740}"/>
              </a:ext>
            </a:extLst>
          </p:cNvPr>
          <p:cNvSpPr txBox="1"/>
          <p:nvPr/>
        </p:nvSpPr>
        <p:spPr>
          <a:xfrm>
            <a:off x="496209" y="3942063"/>
            <a:ext cx="15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Paddle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216DF0-4495-FFA7-8CA5-73D1BE0A71CE}"/>
              </a:ext>
            </a:extLst>
          </p:cNvPr>
          <p:cNvSpPr txBox="1"/>
          <p:nvPr/>
        </p:nvSpPr>
        <p:spPr>
          <a:xfrm>
            <a:off x="6015330" y="6098739"/>
            <a:ext cx="15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Paddle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6908800" y="3012025"/>
            <a:ext cx="6934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When the ball touches the top edge, the bottom edge, and the Paddle, it is reflected.</a:t>
            </a:r>
            <a:endParaRPr lang="ko-KR" alt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8158C6-60B2-A37F-B176-6A63F96B72D7}"/>
              </a:ext>
            </a:extLst>
          </p:cNvPr>
          <p:cNvSpPr txBox="1"/>
          <p:nvPr/>
        </p:nvSpPr>
        <p:spPr>
          <a:xfrm>
            <a:off x="6908800" y="5599093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If you hit the ball while moving the paddle, the ball will change in that direction.</a:t>
            </a:r>
            <a:endParaRPr lang="ko-KR" altLang="en-US" sz="2800" dirty="0"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147C47E2-B6F2-9C5E-6DA3-4AC543D042BA}"/>
              </a:ext>
            </a:extLst>
          </p:cNvPr>
          <p:cNvSpPr txBox="1"/>
          <p:nvPr/>
        </p:nvSpPr>
        <p:spPr>
          <a:xfrm>
            <a:off x="4622800" y="399886"/>
            <a:ext cx="130536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50BB"/>
                </a:solidFill>
                <a:latin typeface="S-Core Dream 5 Medium" pitchFamily="34" charset="0"/>
              </a:rPr>
              <a:t> </a:t>
            </a:r>
            <a:r>
              <a:rPr lang="en-US" sz="4400" kern="0" spc="-100" dirty="0">
                <a:solidFill>
                  <a:srgbClr val="4C50BB"/>
                </a:solidFill>
                <a:latin typeface="S-Core Dream 5 Medium" pitchFamily="34" charset="0"/>
              </a:rPr>
              <a:t>Rule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02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kill1">
            <a:hlinkClick r:id="" action="ppaction://media"/>
            <a:extLst>
              <a:ext uri="{FF2B5EF4-FFF2-40B4-BE49-F238E27FC236}">
                <a16:creationId xmlns:a16="http://schemas.microsoft.com/office/drawing/2014/main" id="{2BE8BE62-9CB5-579D-A0A4-13B53D1A9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561" y="2031507"/>
            <a:ext cx="6378432" cy="46888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About Ping 2 Pong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22800" y="399886"/>
            <a:ext cx="5334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50BB"/>
                </a:solidFill>
                <a:latin typeface="S-Core Dream 5 Medium" pitchFamily="34" charset="0"/>
              </a:rPr>
              <a:t> </a:t>
            </a:r>
            <a:r>
              <a:rPr lang="en-US" sz="4400" kern="0" spc="-100" dirty="0">
                <a:solidFill>
                  <a:srgbClr val="4C50BB"/>
                </a:solidFill>
                <a:latin typeface="S-Core Dream 5 Medium" pitchFamily="34" charset="0"/>
              </a:rPr>
              <a:t>Added Features: Skill</a:t>
            </a:r>
            <a:endParaRPr lang="en-US"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A78B9E-BBCA-2987-03A3-4FE67043F014}"/>
              </a:ext>
            </a:extLst>
          </p:cNvPr>
          <p:cNvSpPr txBox="1"/>
          <p:nvPr/>
        </p:nvSpPr>
        <p:spPr>
          <a:xfrm>
            <a:off x="6908800" y="4593052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Skill 1: Makes Player’s paddle longer.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6832600" y="2127426"/>
            <a:ext cx="6934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When a player hits an item(yellow box) with the ball, they gain a skill.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F3A1D-E9C0-2232-6F8A-3BF57605321D}"/>
              </a:ext>
            </a:extLst>
          </p:cNvPr>
          <p:cNvSpPr txBox="1"/>
          <p:nvPr/>
        </p:nvSpPr>
        <p:spPr>
          <a:xfrm>
            <a:off x="6908800" y="5213410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Skill 2: Stop the ball, then move it in a random 	direction.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25D55-9AB2-1A84-2843-094F3D69217B}"/>
              </a:ext>
            </a:extLst>
          </p:cNvPr>
          <p:cNvSpPr txBox="1"/>
          <p:nvPr/>
        </p:nvSpPr>
        <p:spPr>
          <a:xfrm>
            <a:off x="6908800" y="6241160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Skill 3: It's nothing. just a trap.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CEDFC-3F18-520E-8FF9-42D689F1B605}"/>
              </a:ext>
            </a:extLst>
          </p:cNvPr>
          <p:cNvSpPr txBox="1"/>
          <p:nvPr/>
        </p:nvSpPr>
        <p:spPr>
          <a:xfrm>
            <a:off x="6832600" y="2996064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Player can use skill by pressing L-Ctrl.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0218-4A16-B362-12DB-4F832E88194C}"/>
              </a:ext>
            </a:extLst>
          </p:cNvPr>
          <p:cNvSpPr txBox="1"/>
          <p:nvPr/>
        </p:nvSpPr>
        <p:spPr>
          <a:xfrm>
            <a:off x="6832600" y="3517848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longer the time the item does not appear, the higher the chance of the item appearing.</a:t>
            </a:r>
          </a:p>
        </p:txBody>
      </p:sp>
    </p:spTree>
    <p:extLst>
      <p:ext uri="{BB962C8B-B14F-4D97-AF65-F5344CB8AC3E}">
        <p14:creationId xmlns:p14="http://schemas.microsoft.com/office/powerpoint/2010/main" val="4628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ill2">
            <a:hlinkClick r:id="" action="ppaction://media"/>
            <a:extLst>
              <a:ext uri="{FF2B5EF4-FFF2-40B4-BE49-F238E27FC236}">
                <a16:creationId xmlns:a16="http://schemas.microsoft.com/office/drawing/2014/main" id="{4AECA611-5CA2-2F3B-171C-E40E31902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561" y="2031508"/>
            <a:ext cx="6378432" cy="46888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0809" y="399886"/>
            <a:ext cx="605725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About Ping 2 Pong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22800" y="399886"/>
            <a:ext cx="5334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4C50BB"/>
                </a:solidFill>
                <a:latin typeface="S-Core Dream 5 Medium" pitchFamily="34" charset="0"/>
              </a:rPr>
              <a:t> </a:t>
            </a:r>
            <a:r>
              <a:rPr lang="en-US" sz="4400" kern="0" spc="-100" dirty="0">
                <a:solidFill>
                  <a:srgbClr val="4C50BB"/>
                </a:solidFill>
                <a:latin typeface="S-Core Dream 5 Medium" pitchFamily="34" charset="0"/>
              </a:rPr>
              <a:t>Added Features: Skill</a:t>
            </a:r>
            <a:endParaRPr lang="en-US"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6584601" y="4039632"/>
            <a:ext cx="136252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핵심 단어</a:t>
            </a:r>
            <a:endParaRPr 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6832600" y="2127426"/>
            <a:ext cx="6934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When a player hits an item(yellow box) with the ball, they gain a skill.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5740A-2315-228A-C58B-63017565558E}"/>
              </a:ext>
            </a:extLst>
          </p:cNvPr>
          <p:cNvSpPr txBox="1"/>
          <p:nvPr/>
        </p:nvSpPr>
        <p:spPr>
          <a:xfrm>
            <a:off x="6832600" y="2996064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Player can use skill by pressing L-Ctrl.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CA135-6104-33EA-4AEA-D5FDFAEF3556}"/>
              </a:ext>
            </a:extLst>
          </p:cNvPr>
          <p:cNvSpPr txBox="1"/>
          <p:nvPr/>
        </p:nvSpPr>
        <p:spPr>
          <a:xfrm>
            <a:off x="6908800" y="4593052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50BB"/>
                </a:solidFill>
                <a:latin typeface="S-Core Dream 3 Light" pitchFamily="34" charset="0"/>
              </a:rPr>
              <a:t>Skill 1: Makes Player’s paddle longer.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61743-3765-F4B9-B512-20210F0A9DA3}"/>
              </a:ext>
            </a:extLst>
          </p:cNvPr>
          <p:cNvSpPr txBox="1"/>
          <p:nvPr/>
        </p:nvSpPr>
        <p:spPr>
          <a:xfrm>
            <a:off x="6908800" y="5213410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Skill 2: Stop the ball, then move it in a random 	direction.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B2D59-2A1B-633B-E65D-DC5CF9259228}"/>
              </a:ext>
            </a:extLst>
          </p:cNvPr>
          <p:cNvSpPr txBox="1"/>
          <p:nvPr/>
        </p:nvSpPr>
        <p:spPr>
          <a:xfrm>
            <a:off x="6908800" y="6241160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Skill 3: It's nothing. just a trap.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841CF-073E-4720-0F9D-061EFB89296C}"/>
              </a:ext>
            </a:extLst>
          </p:cNvPr>
          <p:cNvSpPr txBox="1"/>
          <p:nvPr/>
        </p:nvSpPr>
        <p:spPr>
          <a:xfrm>
            <a:off x="6832600" y="3517848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The probability of an item appearing increases over time.</a:t>
            </a:r>
          </a:p>
        </p:txBody>
      </p:sp>
    </p:spTree>
    <p:extLst>
      <p:ext uri="{BB962C8B-B14F-4D97-AF65-F5344CB8AC3E}">
        <p14:creationId xmlns:p14="http://schemas.microsoft.com/office/powerpoint/2010/main" val="24572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0808" y="399886"/>
            <a:ext cx="1055279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C4747"/>
                </a:solidFill>
                <a:latin typeface="S-Core Dream 7 ExtraBold" pitchFamily="34" charset="0"/>
              </a:rPr>
              <a:t>Required technology for implementation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E451062-CC6C-F66D-915D-313DCC1A2E65}"/>
              </a:ext>
            </a:extLst>
          </p:cNvPr>
          <p:cNvGrpSpPr/>
          <p:nvPr/>
        </p:nvGrpSpPr>
        <p:grpSpPr>
          <a:xfrm>
            <a:off x="8241654" y="6696679"/>
            <a:ext cx="2848346" cy="2848346"/>
            <a:chOff x="6723468" y="6009108"/>
            <a:chExt cx="2848346" cy="2848346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8DA1630-99F5-34CA-F99A-B7F45423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BA9E78A-BB2D-B2DF-7118-A80FBF2777CC}"/>
              </a:ext>
            </a:extLst>
          </p:cNvPr>
          <p:cNvGrpSpPr/>
          <p:nvPr/>
        </p:nvGrpSpPr>
        <p:grpSpPr>
          <a:xfrm>
            <a:off x="10070781" y="5670205"/>
            <a:ext cx="2848346" cy="2848346"/>
            <a:chOff x="6723468" y="6009108"/>
            <a:chExt cx="2848346" cy="284834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F034BCC-BD98-80C5-60F7-AEFBBCC7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6723468" y="6009108"/>
              <a:ext cx="2848346" cy="284834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F95DDD-71CD-1662-F387-AC874BDE8D1D}"/>
              </a:ext>
            </a:extLst>
          </p:cNvPr>
          <p:cNvSpPr txBox="1"/>
          <p:nvPr/>
        </p:nvSpPr>
        <p:spPr>
          <a:xfrm>
            <a:off x="6832600" y="2127426"/>
            <a:ext cx="6934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Use python for network programing</a:t>
            </a:r>
            <a:r>
              <a:rPr lang="ko-KR" altLang="en-US" sz="2800" dirty="0"/>
              <a:t> </a:t>
            </a:r>
            <a:r>
              <a:rPr lang="en-US" altLang="ko-KR" sz="2800" dirty="0"/>
              <a:t>and</a:t>
            </a:r>
            <a:r>
              <a:rPr lang="ko-KR" altLang="en-US" sz="2800" dirty="0"/>
              <a:t> </a:t>
            </a:r>
            <a:r>
              <a:rPr lang="en-US" altLang="ko-KR" sz="2800" dirty="0"/>
              <a:t>game</a:t>
            </a:r>
            <a:r>
              <a:rPr lang="ko-KR" altLang="en-US" sz="2800" dirty="0"/>
              <a:t> </a:t>
            </a:r>
            <a:r>
              <a:rPr lang="en-US" altLang="ko-KR" sz="2800" dirty="0"/>
              <a:t>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5740A-2315-228A-C58B-63017565558E}"/>
              </a:ext>
            </a:extLst>
          </p:cNvPr>
          <p:cNvSpPr txBox="1"/>
          <p:nvPr/>
        </p:nvSpPr>
        <p:spPr>
          <a:xfrm>
            <a:off x="6891677" y="4561896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Use </a:t>
            </a:r>
            <a:r>
              <a:rPr lang="en-US" altLang="ko-KR" sz="2800" kern="0" spc="-100" dirty="0" err="1">
                <a:solidFill>
                  <a:srgbClr val="4C4747"/>
                </a:solidFill>
                <a:latin typeface="S-Core Dream 3 Light" pitchFamily="34" charset="0"/>
              </a:rPr>
              <a:t>pygame</a:t>
            </a:r>
            <a:r>
              <a:rPr lang="en-US" altLang="ko-KR" sz="2800" kern="0" spc="-100" dirty="0">
                <a:solidFill>
                  <a:srgbClr val="4C4747"/>
                </a:solidFill>
                <a:latin typeface="S-Core Dream 3 Light" pitchFamily="34" charset="0"/>
              </a:rPr>
              <a:t> for GUI and user input(keyboard, mouse)</a:t>
            </a:r>
          </a:p>
        </p:txBody>
      </p:sp>
      <p:pic>
        <p:nvPicPr>
          <p:cNvPr id="12292" name="Picture 4" descr="PyGame">
            <a:extLst>
              <a:ext uri="{FF2B5EF4-FFF2-40B4-BE49-F238E27FC236}">
                <a16:creationId xmlns:a16="http://schemas.microsoft.com/office/drawing/2014/main" id="{19D4EDF0-D89D-E1F2-D64A-A7A5BFB3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6" y="4279887"/>
            <a:ext cx="4417534" cy="17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3379B42-DF3D-6B36-2624-01FA3095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081214"/>
            <a:ext cx="4419600" cy="13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9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2339</Words>
  <Application>Microsoft Office PowerPoint</Application>
  <PresentationFormat>사용자 지정</PresentationFormat>
  <Paragraphs>422</Paragraphs>
  <Slides>24</Slides>
  <Notes>15</Notes>
  <HiddenSlides>0</HiddenSlides>
  <MMClips>4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Bebas</vt:lpstr>
      <vt:lpstr>D2Coding</vt:lpstr>
      <vt:lpstr>Lucida Grande</vt:lpstr>
      <vt:lpstr>Noto Sans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최상현</cp:lastModifiedBy>
  <cp:revision>51</cp:revision>
  <dcterms:created xsi:type="dcterms:W3CDTF">2022-11-27T01:37:59Z</dcterms:created>
  <dcterms:modified xsi:type="dcterms:W3CDTF">2022-11-30T19:02:37Z</dcterms:modified>
</cp:coreProperties>
</file>